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96" r:id="rId3"/>
  </p:sldMasterIdLst>
  <p:notesMasterIdLst>
    <p:notesMasterId r:id="rId54"/>
  </p:notesMasterIdLst>
  <p:handoutMasterIdLst>
    <p:handoutMasterId r:id="rId55"/>
  </p:handoutMasterIdLst>
  <p:sldIdLst>
    <p:sldId id="336" r:id="rId4"/>
    <p:sldId id="672" r:id="rId5"/>
    <p:sldId id="710" r:id="rId6"/>
    <p:sldId id="711" r:id="rId7"/>
    <p:sldId id="705" r:id="rId8"/>
    <p:sldId id="709" r:id="rId9"/>
    <p:sldId id="707" r:id="rId10"/>
    <p:sldId id="704" r:id="rId11"/>
    <p:sldId id="706" r:id="rId12"/>
    <p:sldId id="708" r:id="rId13"/>
    <p:sldId id="674" r:id="rId14"/>
    <p:sldId id="675" r:id="rId15"/>
    <p:sldId id="678" r:id="rId16"/>
    <p:sldId id="676" r:id="rId17"/>
    <p:sldId id="751" r:id="rId18"/>
    <p:sldId id="685" r:id="rId19"/>
    <p:sldId id="748" r:id="rId20"/>
    <p:sldId id="666" r:id="rId21"/>
    <p:sldId id="747" r:id="rId22"/>
    <p:sldId id="668" r:id="rId23"/>
    <p:sldId id="669" r:id="rId24"/>
    <p:sldId id="694" r:id="rId25"/>
    <p:sldId id="684" r:id="rId26"/>
    <p:sldId id="695" r:id="rId27"/>
    <p:sldId id="696" r:id="rId28"/>
    <p:sldId id="697" r:id="rId29"/>
    <p:sldId id="698" r:id="rId30"/>
    <p:sldId id="699" r:id="rId31"/>
    <p:sldId id="702" r:id="rId32"/>
    <p:sldId id="753" r:id="rId33"/>
    <p:sldId id="703" r:id="rId34"/>
    <p:sldId id="740" r:id="rId35"/>
    <p:sldId id="724" r:id="rId36"/>
    <p:sldId id="725" r:id="rId37"/>
    <p:sldId id="726" r:id="rId38"/>
    <p:sldId id="727" r:id="rId39"/>
    <p:sldId id="728" r:id="rId40"/>
    <p:sldId id="729" r:id="rId41"/>
    <p:sldId id="730" r:id="rId42"/>
    <p:sldId id="731" r:id="rId43"/>
    <p:sldId id="732" r:id="rId44"/>
    <p:sldId id="733" r:id="rId45"/>
    <p:sldId id="752" r:id="rId46"/>
    <p:sldId id="549" r:id="rId47"/>
    <p:sldId id="550" r:id="rId48"/>
    <p:sldId id="606" r:id="rId49"/>
    <p:sldId id="552" r:id="rId50"/>
    <p:sldId id="553" r:id="rId51"/>
    <p:sldId id="554" r:id="rId52"/>
    <p:sldId id="555" r:id="rId53"/>
  </p:sldIdLst>
  <p:sldSz cx="9144000" cy="6858000" type="screen4x3"/>
  <p:notesSz cx="6765925" cy="9867900"/>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FD0"/>
    <a:srgbClr val="E82434"/>
    <a:srgbClr val="A100EB"/>
    <a:srgbClr val="8881AE"/>
    <a:srgbClr val="A49ABD"/>
    <a:srgbClr val="008080"/>
    <a:srgbClr val="336699"/>
    <a:srgbClr val="0066CC"/>
    <a:srgbClr val="33CCCC"/>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11" autoAdjust="0"/>
  </p:normalViewPr>
  <p:slideViewPr>
    <p:cSldViewPr>
      <p:cViewPr varScale="1">
        <p:scale>
          <a:sx n="69" d="100"/>
          <a:sy n="69" d="100"/>
        </p:scale>
        <p:origin x="1416" y="4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66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1" name="Rectangle 3"/>
          <p:cNvSpPr>
            <a:spLocks noGrp="1" noChangeArrowheads="1"/>
          </p:cNvSpPr>
          <p:nvPr>
            <p:ph type="dt" sz="quarter" idx="1"/>
          </p:nvPr>
        </p:nvSpPr>
        <p:spPr bwMode="auto">
          <a:xfrm>
            <a:off x="3831576"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r">
              <a:defRPr sz="1200">
                <a:latin typeface="Arial" pitchFamily="-1" charset="0"/>
                <a:ea typeface="+mn-ea"/>
                <a:cs typeface="+mn-cs"/>
              </a:defRPr>
            </a:lvl1pPr>
          </a:lstStyle>
          <a:p>
            <a:pPr>
              <a:defRPr/>
            </a:pPr>
            <a:endParaRPr lang="en-GB"/>
          </a:p>
        </p:txBody>
      </p:sp>
      <p:sp>
        <p:nvSpPr>
          <p:cNvPr id="27652" name="Rectangle 4"/>
          <p:cNvSpPr>
            <a:spLocks noGrp="1" noChangeArrowheads="1"/>
          </p:cNvSpPr>
          <p:nvPr>
            <p:ph type="ftr" sz="quarter" idx="2"/>
          </p:nvPr>
        </p:nvSpPr>
        <p:spPr bwMode="auto">
          <a:xfrm>
            <a:off x="0"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3" name="Rectangle 5"/>
          <p:cNvSpPr>
            <a:spLocks noGrp="1" noChangeArrowheads="1"/>
          </p:cNvSpPr>
          <p:nvPr>
            <p:ph type="sldNum" sz="quarter" idx="3"/>
          </p:nvPr>
        </p:nvSpPr>
        <p:spPr bwMode="auto">
          <a:xfrm>
            <a:off x="3831576"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r">
              <a:defRPr sz="1200"/>
            </a:lvl1pPr>
          </a:lstStyle>
          <a:p>
            <a:fld id="{E7E6CB01-CD51-4E1D-84A3-83111DDB4246}" type="slidenum">
              <a:rPr lang="en-GB"/>
              <a:pPr/>
              <a:t>‹nr.›</a:t>
            </a:fld>
            <a:endParaRPr lang="en-GB"/>
          </a:p>
        </p:txBody>
      </p:sp>
    </p:spTree>
    <p:extLst>
      <p:ext uri="{BB962C8B-B14F-4D97-AF65-F5344CB8AC3E}">
        <p14:creationId xmlns:p14="http://schemas.microsoft.com/office/powerpoint/2010/main" val="3453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59" name="Rectangle 3"/>
          <p:cNvSpPr>
            <a:spLocks noGrp="1" noChangeArrowheads="1"/>
          </p:cNvSpPr>
          <p:nvPr>
            <p:ph type="dt" idx="1"/>
          </p:nvPr>
        </p:nvSpPr>
        <p:spPr bwMode="auto">
          <a:xfrm>
            <a:off x="3833173"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r">
              <a:defRPr sz="1200"/>
            </a:lvl1pPr>
          </a:lstStyle>
          <a:p>
            <a:fld id="{3B65CF97-E9DB-42CD-A91F-3A0CE1AD1411}" type="datetime1">
              <a:rPr lang="nl-NL"/>
              <a:pPr/>
              <a:t>23-4-2018</a:t>
            </a:fld>
            <a:endParaRPr lang="nl-NL"/>
          </a:p>
        </p:txBody>
      </p:sp>
      <p:sp>
        <p:nvSpPr>
          <p:cNvPr id="14340" name="Rectangle 4"/>
          <p:cNvSpPr>
            <a:spLocks noGrp="1" noRot="1" noChangeAspect="1" noChangeArrowheads="1" noTextEdit="1"/>
          </p:cNvSpPr>
          <p:nvPr>
            <p:ph type="sldImg" idx="2"/>
          </p:nvPr>
        </p:nvSpPr>
        <p:spPr bwMode="auto">
          <a:xfrm>
            <a:off x="9159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76913" y="4687730"/>
            <a:ext cx="5412101" cy="4439919"/>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70662" name="Rectangle 6"/>
          <p:cNvSpPr>
            <a:spLocks noGrp="1" noChangeArrowheads="1"/>
          </p:cNvSpPr>
          <p:nvPr>
            <p:ph type="ftr" sz="quarter" idx="4"/>
          </p:nvPr>
        </p:nvSpPr>
        <p:spPr bwMode="auto">
          <a:xfrm>
            <a:off x="0"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63" name="Rectangle 7"/>
          <p:cNvSpPr>
            <a:spLocks noGrp="1" noChangeArrowheads="1"/>
          </p:cNvSpPr>
          <p:nvPr>
            <p:ph type="sldNum" sz="quarter" idx="5"/>
          </p:nvPr>
        </p:nvSpPr>
        <p:spPr bwMode="auto">
          <a:xfrm>
            <a:off x="3833173"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r">
              <a:defRPr sz="1200"/>
            </a:lvl1pPr>
          </a:lstStyle>
          <a:p>
            <a:fld id="{48A5F122-85B6-4B10-858E-494F47006E3E}" type="slidenum">
              <a:rPr lang="nl-NL"/>
              <a:pPr/>
              <a:t>‹nr.›</a:t>
            </a:fld>
            <a:endParaRPr lang="nl-NL"/>
          </a:p>
        </p:txBody>
      </p:sp>
    </p:spTree>
    <p:extLst>
      <p:ext uri="{BB962C8B-B14F-4D97-AF65-F5344CB8AC3E}">
        <p14:creationId xmlns:p14="http://schemas.microsoft.com/office/powerpoint/2010/main" val="39292679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eaching.shu.ac.uk/hwb/chemistry/tutorials/molspec/lumin1.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hyperphysics.phy-astr.gsu.edu/hbase/quantum/disfcn.html#c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hyperphysics.phy-astr.gsu.edu/hbase/quantum/disfcn.html#c2"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hyperphysics.phy-astr.gsu.edu/hbase/math/multeng.html#c1" TargetMode="External"/><Relationship Id="rId5" Type="http://schemas.openxmlformats.org/officeDocument/2006/relationships/hyperlink" Target="http://hyperphysics.phy-astr.gsu.edu/hbase/math/permut.html#c2" TargetMode="External"/><Relationship Id="rId4" Type="http://schemas.openxmlformats.org/officeDocument/2006/relationships/hyperlink" Target="http://hyperphysics.phy-astr.gsu.edu/hbase/quantum/disbol.html#c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yperphysics.phy-astr.gsu.edu/hbase/quantum/disfd.html#c1" TargetMode="External"/><Relationship Id="rId7" Type="http://schemas.openxmlformats.org/officeDocument/2006/relationships/hyperlink" Target="http://hyperphysics.phy-astr.gsu.edu/hbase/quantum/disbol.html#c2"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hyperphysics.phy-astr.gsu.edu/hbase/quantum/pauli.html#c2" TargetMode="External"/><Relationship Id="rId5" Type="http://schemas.openxmlformats.org/officeDocument/2006/relationships/hyperlink" Target="http://hyperphysics.phy-astr.gsu.edu/hbase/particles/spinc.html#c2" TargetMode="External"/><Relationship Id="rId4" Type="http://schemas.openxmlformats.org/officeDocument/2006/relationships/hyperlink" Target="http://hyperphysics.phy-astr.gsu.edu/hbase/quantum/disfcn.html#c2"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hyperphysics.phy-astr.gsu.edu/hbase/particles/spinc.html#c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hyperphysics.phy-astr.gsu.edu/hbase/particles/spinc.html#c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hyperphysics.phy-astr.gsu.edu/hbase/particles/spinc.html#c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en.wikipedia.org/wiki/Population_inversion#Three-level_lasers" TargetMode="External"/><Relationship Id="rId13" Type="http://schemas.openxmlformats.org/officeDocument/2006/relationships/hyperlink" Target="http://en.wikipedia.org/wiki/Xenon" TargetMode="External"/><Relationship Id="rId3" Type="http://schemas.openxmlformats.org/officeDocument/2006/relationships/hyperlink" Target="http://www.rp-photonics.com/laser_transitions.html" TargetMode="External"/><Relationship Id="rId7" Type="http://schemas.openxmlformats.org/officeDocument/2006/relationships/hyperlink" Target="http://www.rp-photonics.com/threshold_pump_power.html" TargetMode="External"/><Relationship Id="rId12" Type="http://schemas.openxmlformats.org/officeDocument/2006/relationships/hyperlink" Target="http://en.wikipedia.org/wiki/Optical_pumping"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www.rp-photonics.com/optical_pumping.html" TargetMode="External"/><Relationship Id="rId11" Type="http://schemas.openxmlformats.org/officeDocument/2006/relationships/hyperlink" Target="http://en.wikipedia.org/wiki/Synthetic_ruby" TargetMode="External"/><Relationship Id="rId5" Type="http://schemas.openxmlformats.org/officeDocument/2006/relationships/hyperlink" Target="http://www.rp-photonics.com/gain.html" TargetMode="External"/><Relationship Id="rId10" Type="http://schemas.openxmlformats.org/officeDocument/2006/relationships/hyperlink" Target="http://en.wikipedia.org/wiki/Amplifier" TargetMode="External"/><Relationship Id="rId4" Type="http://schemas.openxmlformats.org/officeDocument/2006/relationships/hyperlink" Target="http://www.rp-photonics.com/population_inversion.html" TargetMode="External"/><Relationship Id="rId9" Type="http://schemas.openxmlformats.org/officeDocument/2006/relationships/hyperlink" Target="http://en.wikipedia.org/wiki/Active_laser_mediu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Active_laser_mediu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nl.wikipedia.org/wiki/Populatie-inversie" TargetMode="External"/><Relationship Id="rId3" Type="http://schemas.openxmlformats.org/officeDocument/2006/relationships/hyperlink" Target="http://en.wikipedia.org/wiki/Noble_gas" TargetMode="External"/><Relationship Id="rId7" Type="http://schemas.openxmlformats.org/officeDocument/2006/relationships/hyperlink" Target="http://nl.wikipedia.org/wiki/Akoesto-optica"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nl.wikipedia.org/wiki/Laser_(licht)" TargetMode="External"/><Relationship Id="rId5" Type="http://schemas.openxmlformats.org/officeDocument/2006/relationships/hyperlink" Target="http://nl.wikipedia.org/wiki/Q-switch#p-search" TargetMode="External"/><Relationship Id="rId4" Type="http://schemas.openxmlformats.org/officeDocument/2006/relationships/hyperlink" Target="http://nl.wikipedia.org/wiki/Q-switch#mw-head" TargetMode="External"/><Relationship Id="rId9" Type="http://schemas.openxmlformats.org/officeDocument/2006/relationships/hyperlink" Target="http://nl.wikipedia.org/wiki/Nd:YAG_laser"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nl.wikipedia.org/wiki/Populatie-inversie" TargetMode="External"/><Relationship Id="rId3" Type="http://schemas.openxmlformats.org/officeDocument/2006/relationships/hyperlink" Target="http://en.wikipedia.org/wiki/Noble_gas" TargetMode="External"/><Relationship Id="rId7" Type="http://schemas.openxmlformats.org/officeDocument/2006/relationships/hyperlink" Target="http://nl.wikipedia.org/wiki/Akoesto-optica"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nl.wikipedia.org/wiki/Laser_(licht)" TargetMode="External"/><Relationship Id="rId5" Type="http://schemas.openxmlformats.org/officeDocument/2006/relationships/hyperlink" Target="http://nl.wikipedia.org/wiki/Q-switch#p-search" TargetMode="External"/><Relationship Id="rId4" Type="http://schemas.openxmlformats.org/officeDocument/2006/relationships/hyperlink" Target="http://nl.wikipedia.org/wiki/Q-switch#mw-head" TargetMode="External"/><Relationship Id="rId9" Type="http://schemas.openxmlformats.org/officeDocument/2006/relationships/hyperlink" Target="http://nl.wikipedia.org/wiki/Nd:YAG_laser"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dirty="0" smtClean="0">
              <a:latin typeface="Calibri" pitchFamily="34" charset="0"/>
            </a:endParaRPr>
          </a:p>
        </p:txBody>
      </p:sp>
    </p:spTree>
    <p:extLst>
      <p:ext uri="{BB962C8B-B14F-4D97-AF65-F5344CB8AC3E}">
        <p14:creationId xmlns:p14="http://schemas.microsoft.com/office/powerpoint/2010/main" val="971139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http://cnx.org/content/m42563/latest/</a:t>
            </a:r>
          </a:p>
          <a:p>
            <a:r>
              <a:rPr lang="en-US" dirty="0" err="1" smtClean="0"/>
              <a:t>http://smashingpicture.com/x-ray-photographer-nick-veasey</a:t>
            </a:r>
            <a:r>
              <a:rPr lang="en-US" dirty="0" smtClean="0"/>
              <a:t>/</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11</a:t>
            </a:fld>
            <a:endParaRPr lang="nl-NL"/>
          </a:p>
        </p:txBody>
      </p:sp>
    </p:spTree>
    <p:extLst>
      <p:ext uri="{BB962C8B-B14F-4D97-AF65-F5344CB8AC3E}">
        <p14:creationId xmlns:p14="http://schemas.microsoft.com/office/powerpoint/2010/main" val="143057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628AD-D5EB-6D45-B96A-4F6E041D81AF}" type="slidenum">
              <a:rPr lang="en-US"/>
              <a:pPr/>
              <a:t>12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dirty="0"/>
              <a:t>Figure 39-11. Spectrum of X-rays emitted from a molybdenum target in an X-ray tube operated at 50 kV</a:t>
            </a:r>
            <a:r>
              <a:rPr lang="en-US" dirty="0" smtClean="0"/>
              <a:t>.</a:t>
            </a:r>
          </a:p>
          <a:p>
            <a:r>
              <a:rPr lang="en-US" dirty="0" smtClean="0"/>
              <a:t>K alpha: </a:t>
            </a:r>
            <a:r>
              <a:rPr lang="en-US" dirty="0" err="1" smtClean="0"/>
              <a:t>n</a:t>
            </a:r>
            <a:r>
              <a:rPr lang="en-US" dirty="0" smtClean="0"/>
              <a:t>=2 (L) </a:t>
            </a:r>
            <a:r>
              <a:rPr lang="en-US" dirty="0" err="1" smtClean="0"/>
              <a:t>tp</a:t>
            </a:r>
            <a:r>
              <a:rPr lang="en-US" dirty="0" smtClean="0"/>
              <a:t> </a:t>
            </a:r>
            <a:r>
              <a:rPr lang="en-US" dirty="0" err="1" smtClean="0"/>
              <a:t>n</a:t>
            </a:r>
            <a:r>
              <a:rPr lang="en-US" dirty="0" smtClean="0"/>
              <a:t>=1</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K beta: </a:t>
            </a:r>
            <a:r>
              <a:rPr lang="en-US" dirty="0" err="1" smtClean="0"/>
              <a:t>n</a:t>
            </a:r>
            <a:r>
              <a:rPr lang="en-US" dirty="0" smtClean="0"/>
              <a:t>=3 (M) </a:t>
            </a:r>
            <a:r>
              <a:rPr lang="en-US" dirty="0" err="1" smtClean="0"/>
              <a:t>tp</a:t>
            </a:r>
            <a:r>
              <a:rPr lang="en-US" dirty="0" smtClean="0"/>
              <a:t> </a:t>
            </a:r>
            <a:r>
              <a:rPr lang="en-US" dirty="0" err="1" smtClean="0"/>
              <a:t>n</a:t>
            </a:r>
            <a:r>
              <a:rPr lang="en-US" dirty="0" smtClean="0"/>
              <a:t>=1</a:t>
            </a:r>
          </a:p>
          <a:p>
            <a:endParaRPr lang="en-US" dirty="0"/>
          </a:p>
        </p:txBody>
      </p:sp>
    </p:spTree>
    <p:extLst>
      <p:ext uri="{BB962C8B-B14F-4D97-AF65-F5344CB8AC3E}">
        <p14:creationId xmlns:p14="http://schemas.microsoft.com/office/powerpoint/2010/main" val="1931694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2A372-7A16-4BF5-B19D-C8844ADBF11F}" type="slidenum">
              <a:rPr lang="en-US">
                <a:solidFill>
                  <a:prstClr val="black"/>
                </a:solidFill>
              </a:rPr>
              <a:pPr/>
              <a:t>13</a:t>
            </a:fld>
            <a:endParaRPr lang="en-US">
              <a:solidFill>
                <a:prstClr val="black"/>
              </a:solidFill>
            </a:endParaRP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dirty="0"/>
              <a:t>Figure 39-13. </a:t>
            </a:r>
            <a:r>
              <a:rPr lang="en-US" dirty="0" err="1"/>
              <a:t>Bremsstrahlung</a:t>
            </a:r>
            <a:r>
              <a:rPr lang="en-US" dirty="0"/>
              <a:t> photon produced by an electron decelerated by interaction with a target atom</a:t>
            </a: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latin typeface="Calibri" pitchFamily="-1" charset="0"/>
                <a:ea typeface="ＭＳ Ｐゴシック" pitchFamily="-1" charset="-128"/>
                <a:cs typeface="ＭＳ Ｐゴシック" pitchFamily="-1" charset="-128"/>
              </a:rPr>
              <a:t>Ch 3.5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r>
              <a:rPr lang="en-GB" sz="1200" kern="1200" dirty="0" smtClean="0">
                <a:solidFill>
                  <a:schemeClr val="tx1"/>
                </a:solidFill>
                <a:latin typeface="Calibri" pitchFamily="-1" charset="0"/>
                <a:ea typeface="ＭＳ Ｐゴシック" pitchFamily="-1" charset="-128"/>
                <a:cs typeface="ＭＳ Ｐゴシック" pitchFamily="-1" charset="-128"/>
              </a:rPr>
              <a:t>: </a:t>
            </a:r>
            <a:r>
              <a:rPr lang="en-GB" sz="1200" kern="1200" dirty="0" err="1" smtClean="0">
                <a:solidFill>
                  <a:schemeClr val="tx1"/>
                </a:solidFill>
                <a:latin typeface="Calibri" pitchFamily="-1" charset="0"/>
                <a:ea typeface="ＭＳ Ｐゴシック" pitchFamily="-1" charset="-128"/>
                <a:cs typeface="ＭＳ Ｐゴシック" pitchFamily="-1" charset="-128"/>
              </a:rPr>
              <a:t>s</a:t>
            </a:r>
            <a:r>
              <a:rPr lang="en-US" sz="1200" kern="1200" dirty="0" err="1" smtClean="0">
                <a:solidFill>
                  <a:schemeClr val="tx1"/>
                </a:solidFill>
                <a:latin typeface="Calibri" pitchFamily="-1" charset="0"/>
                <a:ea typeface="ＭＳ Ｐゴシック" pitchFamily="-1" charset="-128"/>
                <a:cs typeface="ＭＳ Ｐゴシック" pitchFamily="-1" charset="-128"/>
              </a:rPr>
              <a:t>ome</a:t>
            </a:r>
            <a:r>
              <a:rPr lang="en-US" sz="1200" kern="1200" dirty="0" smtClean="0">
                <a:solidFill>
                  <a:schemeClr val="tx1"/>
                </a:solidFill>
                <a:latin typeface="Calibri" pitchFamily="-1" charset="0"/>
                <a:ea typeface="ＭＳ Ｐゴシック" pitchFamily="-1" charset="-128"/>
                <a:cs typeface="ＭＳ Ｐゴシック" pitchFamily="-1" charset="-128"/>
              </a:rPr>
              <a:t> typical bremsstrahlung spectra. Each spectrum is labeled with the value of the accelerating voltage delta</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i="1" kern="1200" dirty="0" smtClean="0">
                <a:solidFill>
                  <a:schemeClr val="tx1"/>
                </a:solidFill>
                <a:latin typeface="Calibri" pitchFamily="-1" charset="0"/>
                <a:ea typeface="ＭＳ Ｐゴシック" pitchFamily="-1" charset="-128"/>
                <a:cs typeface="ＭＳ Ｐゴシック" pitchFamily="-1" charset="-128"/>
              </a:rPr>
              <a:t>V</a:t>
            </a:r>
            <a:r>
              <a:rPr lang="en-US" sz="1200" kern="1200" dirty="0" smtClean="0">
                <a:solidFill>
                  <a:schemeClr val="tx1"/>
                </a:solidFill>
                <a:latin typeface="Calibri" pitchFamily="-1" charset="0"/>
                <a:ea typeface="ＭＳ Ｐゴシック" pitchFamily="-1" charset="-128"/>
                <a:cs typeface="ＭＳ Ｐゴシック" pitchFamily="-1" charset="-128"/>
              </a:rPr>
              <a:t>. </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Tree>
    <p:extLst>
      <p:ext uri="{BB962C8B-B14F-4D97-AF65-F5344CB8AC3E}">
        <p14:creationId xmlns:p14="http://schemas.microsoft.com/office/powerpoint/2010/main" val="415063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98221-830F-2940-820C-29B6B41FEDF4}" type="slidenum">
              <a:rPr lang="en-US"/>
              <a:pPr/>
              <a:t>14</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lang="en-US" dirty="0"/>
              <a:t>Figure 39-12. Plot of </a:t>
            </a:r>
            <a:r>
              <a:rPr lang="en-US" dirty="0">
                <a:ea typeface="Arial" pitchFamily="-83" charset="0"/>
                <a:cs typeface="Arial" pitchFamily="-83" charset="0"/>
              </a:rPr>
              <a:t>√(1/</a:t>
            </a:r>
            <a:r>
              <a:rPr lang="el-GR" dirty="0">
                <a:ea typeface="Arial" pitchFamily="-83" charset="0"/>
                <a:cs typeface="Arial" pitchFamily="-83" charset="0"/>
              </a:rPr>
              <a:t>λ</a:t>
            </a:r>
            <a:r>
              <a:rPr lang="en-US" dirty="0">
                <a:ea typeface="Arial" pitchFamily="-83" charset="0"/>
                <a:cs typeface="Arial" pitchFamily="-83" charset="0"/>
              </a:rPr>
              <a:t>)</a:t>
            </a:r>
            <a:r>
              <a:rPr lang="en-US" dirty="0"/>
              <a:t> vs. </a:t>
            </a:r>
            <a:r>
              <a:rPr lang="en-US" i="1" dirty="0"/>
              <a:t>Z </a:t>
            </a:r>
            <a:r>
              <a:rPr lang="en-US" dirty="0"/>
              <a:t>for </a:t>
            </a:r>
            <a:r>
              <a:rPr lang="en-US" dirty="0" smtClean="0"/>
              <a:t>K </a:t>
            </a:r>
            <a:r>
              <a:rPr lang="en-US" dirty="0"/>
              <a:t>X-ray lines</a:t>
            </a:r>
            <a:r>
              <a:rPr lang="en-US" dirty="0" smtClean="0"/>
              <a:t>.</a:t>
            </a:r>
          </a:p>
          <a:p>
            <a:endParaRPr lang="en-US" dirty="0" smtClean="0"/>
          </a:p>
          <a:p>
            <a:r>
              <a:rPr lang="en-US" sz="1200" kern="1200" baseline="0" dirty="0" smtClean="0">
                <a:solidFill>
                  <a:schemeClr val="tx1"/>
                </a:solidFill>
                <a:latin typeface="Calibri" pitchFamily="-1" charset="0"/>
                <a:ea typeface="ＭＳ Ｐゴシック" pitchFamily="-1" charset="-128"/>
                <a:cs typeface="ＭＳ Ｐゴシック" pitchFamily="-1" charset="-128"/>
              </a:rPr>
              <a:t>An electron in the L shell is normally screened by the two 1s electrons,</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and so it sees an effective nuclear charge of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Zeff</a:t>
            </a:r>
            <a:r>
              <a:rPr lang="en-US" sz="1200" kern="1200" baseline="0" dirty="0" smtClean="0">
                <a:solidFill>
                  <a:schemeClr val="tx1"/>
                </a:solidFill>
                <a:latin typeface="Calibri" pitchFamily="-1" charset="0"/>
                <a:ea typeface="ＭＳ Ｐゴシック" pitchFamily="-1" charset="-128"/>
                <a:cs typeface="ＭＳ Ｐゴシック" pitchFamily="-1" charset="-128"/>
              </a:rPr>
              <a:t> = Z − 2. When one of those</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1s electrons is removed in the creation of a K-shell vacancy, only the remaining</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single 1s electron shields the L shell, and so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Zeff</a:t>
            </a:r>
            <a:r>
              <a:rPr lang="en-US" sz="1200" kern="1200" baseline="0" dirty="0" smtClean="0">
                <a:solidFill>
                  <a:schemeClr val="tx1"/>
                </a:solidFill>
                <a:latin typeface="Calibri" pitchFamily="-1" charset="0"/>
                <a:ea typeface="ＭＳ Ｐゴシック" pitchFamily="-1" charset="-128"/>
                <a:cs typeface="ＭＳ Ｐゴシック" pitchFamily="-1" charset="-128"/>
              </a:rPr>
              <a:t> = Z − 1. (In this calculation, we</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neglect the small screening effect of the outer electrons; their probability densities</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are not zero within the L-shell orbits, but they are sufficiently small that their</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effect on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Zeff</a:t>
            </a:r>
            <a:r>
              <a:rPr lang="en-US" sz="1200" kern="1200" baseline="0" dirty="0" smtClean="0">
                <a:solidFill>
                  <a:schemeClr val="tx1"/>
                </a:solidFill>
                <a:latin typeface="Calibri" pitchFamily="-1" charset="0"/>
                <a:ea typeface="ＭＳ Ｐゴシック" pitchFamily="-1" charset="-128"/>
                <a:cs typeface="ＭＳ Ｐゴシック" pitchFamily="-1" charset="-128"/>
              </a:rPr>
              <a:t> can be neglected.) </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To a very good approximation, the Kα X ray</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can thus be analyzed as a transition from the n = 2 level to the n = 1 level in a</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one-electron atom with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Zeff</a:t>
            </a:r>
            <a:r>
              <a:rPr lang="en-US" sz="1200" kern="1200" baseline="0" dirty="0" smtClean="0">
                <a:solidFill>
                  <a:schemeClr val="tx1"/>
                </a:solidFill>
                <a:latin typeface="Calibri" pitchFamily="-1" charset="0"/>
                <a:ea typeface="ＭＳ Ｐゴシック" pitchFamily="-1" charset="-128"/>
                <a:cs typeface="ＭＳ Ｐゴシック" pitchFamily="-1" charset="-128"/>
              </a:rPr>
              <a:t> = Z − 1.</a:t>
            </a:r>
            <a:endParaRPr lang="en-US" dirty="0" smtClean="0"/>
          </a:p>
          <a:p>
            <a:endParaRPr lang="en-US" dirty="0"/>
          </a:p>
        </p:txBody>
      </p:sp>
    </p:spTree>
    <p:extLst>
      <p:ext uri="{BB962C8B-B14F-4D97-AF65-F5344CB8AC3E}">
        <p14:creationId xmlns:p14="http://schemas.microsoft.com/office/powerpoint/2010/main" val="187376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95BF5-B228-7A4A-B7A7-35FA42DC7442}" type="slidenum">
              <a:rPr lang="en-US"/>
              <a:pPr/>
              <a:t>15</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lang="en-US" dirty="0"/>
              <a:t>Solution: Using the Bohr formula (Equation 37-14) gives </a:t>
            </a:r>
            <a:r>
              <a:rPr lang="el-GR" dirty="0">
                <a:ea typeface="Arial" pitchFamily="-83" charset="0"/>
                <a:cs typeface="Arial" pitchFamily="-83" charset="0"/>
              </a:rPr>
              <a:t>λ</a:t>
            </a:r>
            <a:r>
              <a:rPr lang="en-US" dirty="0">
                <a:ea typeface="Arial" pitchFamily="-83" charset="0"/>
                <a:cs typeface="Arial" pitchFamily="-83" charset="0"/>
              </a:rPr>
              <a:t> = 0.072 nm. The energy of this photon is </a:t>
            </a:r>
            <a:r>
              <a:rPr lang="en-US" dirty="0" err="1">
                <a:ea typeface="Arial" pitchFamily="-83" charset="0"/>
                <a:cs typeface="Arial" pitchFamily="-83" charset="0"/>
              </a:rPr>
              <a:t>hc</a:t>
            </a:r>
            <a:r>
              <a:rPr lang="en-US" dirty="0">
                <a:ea typeface="Arial" pitchFamily="-83" charset="0"/>
                <a:cs typeface="Arial" pitchFamily="-83" charset="0"/>
              </a:rPr>
              <a:t>/</a:t>
            </a:r>
            <a:r>
              <a:rPr lang="el-GR" dirty="0">
                <a:ea typeface="Arial" pitchFamily="-83" charset="0"/>
                <a:cs typeface="Arial" pitchFamily="-83" charset="0"/>
              </a:rPr>
              <a:t>λ</a:t>
            </a:r>
            <a:r>
              <a:rPr lang="en-US" dirty="0">
                <a:ea typeface="Arial" pitchFamily="-83" charset="0"/>
                <a:cs typeface="Arial" pitchFamily="-83" charset="0"/>
              </a:rPr>
              <a:t> = </a:t>
            </a:r>
            <a:r>
              <a:rPr lang="en-US" dirty="0" smtClean="0">
                <a:ea typeface="Arial" pitchFamily="-83" charset="0"/>
                <a:cs typeface="Arial" pitchFamily="-83" charset="0"/>
              </a:rPr>
              <a:t>17 </a:t>
            </a:r>
            <a:r>
              <a:rPr lang="en-US" dirty="0" err="1" smtClean="0">
                <a:ea typeface="Arial" pitchFamily="-83" charset="0"/>
                <a:cs typeface="Arial" pitchFamily="-83" charset="0"/>
              </a:rPr>
              <a:t>KeV</a:t>
            </a:r>
            <a:r>
              <a:rPr lang="en-US" dirty="0" smtClean="0">
                <a:ea typeface="Arial" pitchFamily="-83" charset="0"/>
                <a:cs typeface="Arial" pitchFamily="-83" charset="0"/>
              </a:rPr>
              <a:t> (</a:t>
            </a:r>
            <a:r>
              <a:rPr lang="en-US" dirty="0">
                <a:ea typeface="Arial" pitchFamily="-83" charset="0"/>
                <a:cs typeface="Arial" pitchFamily="-83" charset="0"/>
              </a:rPr>
              <a:t>converting joules to </a:t>
            </a:r>
            <a:r>
              <a:rPr lang="en-US" dirty="0" err="1">
                <a:ea typeface="Arial" pitchFamily="-83" charset="0"/>
                <a:cs typeface="Arial" pitchFamily="-83" charset="0"/>
              </a:rPr>
              <a:t>eV</a:t>
            </a:r>
            <a:r>
              <a:rPr lang="en-US" dirty="0">
                <a:ea typeface="Arial" pitchFamily="-83" charset="0"/>
                <a:cs typeface="Arial" pitchFamily="-83" charset="0"/>
              </a:rPr>
              <a:t>).</a:t>
            </a:r>
            <a:endParaRPr lang="el-GR" dirty="0">
              <a:ea typeface="Arial" pitchFamily="-83" charset="0"/>
              <a:cs typeface="Arial" pitchFamily="-83" charset="0"/>
            </a:endParaRPr>
          </a:p>
        </p:txBody>
      </p:sp>
    </p:spTree>
    <p:extLst>
      <p:ext uri="{BB962C8B-B14F-4D97-AF65-F5344CB8AC3E}">
        <p14:creationId xmlns:p14="http://schemas.microsoft.com/office/powerpoint/2010/main" val="1482890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95BF5-B228-7A4A-B7A7-35FA42DC7442}" type="slidenum">
              <a:rPr lang="en-US"/>
              <a:pPr/>
              <a:t>16</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l-GR" dirty="0">
              <a:ea typeface="Arial" pitchFamily="-83" charset="0"/>
              <a:cs typeface="Arial" pitchFamily="-83" charset="0"/>
            </a:endParaRPr>
          </a:p>
        </p:txBody>
      </p:sp>
    </p:spTree>
    <p:extLst>
      <p:ext uri="{BB962C8B-B14F-4D97-AF65-F5344CB8AC3E}">
        <p14:creationId xmlns:p14="http://schemas.microsoft.com/office/powerpoint/2010/main" val="313225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l</a:t>
            </a:r>
            <a:r>
              <a:rPr lang="en-US" dirty="0" smtClean="0"/>
              <a:t>=2-state </a:t>
            </a:r>
            <a:r>
              <a:rPr lang="en-US" dirty="0" err="1" smtClean="0">
                <a:sym typeface="Wingdings"/>
              </a:rPr>
              <a:t></a:t>
            </a:r>
            <a:r>
              <a:rPr lang="en-US" dirty="0" smtClean="0">
                <a:sym typeface="Wingdings"/>
              </a:rPr>
              <a:t> </a:t>
            </a:r>
            <a:r>
              <a:rPr lang="en-US" dirty="0" err="1" smtClean="0">
                <a:sym typeface="Wingdings"/>
              </a:rPr>
              <a:t>l</a:t>
            </a:r>
            <a:r>
              <a:rPr lang="en-US" dirty="0" smtClean="0">
                <a:sym typeface="Wingdings"/>
              </a:rPr>
              <a:t> =1 of </a:t>
            </a:r>
            <a:r>
              <a:rPr lang="en-US" dirty="0" err="1" smtClean="0">
                <a:sym typeface="Wingdings"/>
              </a:rPr>
              <a:t>l</a:t>
            </a:r>
            <a:r>
              <a:rPr lang="en-US" dirty="0" smtClean="0">
                <a:sym typeface="Wingdings"/>
              </a:rPr>
              <a:t>=3, </a:t>
            </a:r>
            <a:r>
              <a:rPr lang="en-US" dirty="0" err="1" smtClean="0">
                <a:sym typeface="Wingdings"/>
              </a:rPr>
              <a:t>niet</a:t>
            </a:r>
            <a:r>
              <a:rPr lang="en-US" dirty="0" smtClean="0">
                <a:sym typeface="Wingdings"/>
              </a:rPr>
              <a:t> </a:t>
            </a:r>
            <a:r>
              <a:rPr lang="en-US" dirty="0" err="1" smtClean="0">
                <a:sym typeface="Wingdings"/>
              </a:rPr>
              <a:t>l</a:t>
            </a:r>
            <a:r>
              <a:rPr lang="en-US" dirty="0" smtClean="0">
                <a:sym typeface="Wingdings"/>
              </a:rPr>
              <a:t>= 2 of </a:t>
            </a:r>
            <a:r>
              <a:rPr lang="en-US" dirty="0" err="1" smtClean="0">
                <a:sym typeface="Wingdings"/>
              </a:rPr>
              <a:t>l</a:t>
            </a:r>
            <a:r>
              <a:rPr lang="en-US" dirty="0" smtClean="0">
                <a:sym typeface="Wingdings"/>
              </a:rPr>
              <a:t> = 0</a:t>
            </a:r>
          </a:p>
          <a:p>
            <a:r>
              <a:rPr lang="en-US" dirty="0" smtClean="0">
                <a:sym typeface="Wingdings"/>
              </a:rPr>
              <a:t>Photon carries angular momentum 1</a:t>
            </a:r>
            <a:r>
              <a:rPr lang="en-US" baseline="0" dirty="0" smtClean="0">
                <a:sym typeface="Wingdings"/>
              </a:rPr>
              <a:t> * </a:t>
            </a:r>
            <a:r>
              <a:rPr lang="en-US" baseline="0" dirty="0" err="1" smtClean="0">
                <a:sym typeface="Wingdings"/>
              </a:rPr>
              <a:t>ħ</a:t>
            </a:r>
            <a:r>
              <a:rPr lang="en-US" baseline="0" dirty="0" smtClean="0">
                <a:sym typeface="Wingdings"/>
              </a:rPr>
              <a:t> (</a:t>
            </a:r>
            <a:r>
              <a:rPr lang="en-US" baseline="0" dirty="0" err="1" smtClean="0">
                <a:sym typeface="Wingdings"/>
              </a:rPr>
              <a:t>h</a:t>
            </a:r>
            <a:r>
              <a:rPr lang="en-US" baseline="0" dirty="0" smtClean="0">
                <a:sym typeface="Wingdings"/>
              </a:rPr>
              <a:t>-bar) </a:t>
            </a:r>
            <a:r>
              <a:rPr lang="en-US" dirty="0" err="1" smtClean="0">
                <a:sym typeface="Wingdings"/>
              </a:rPr>
              <a:t></a:t>
            </a:r>
            <a:r>
              <a:rPr lang="en-US" dirty="0" smtClean="0">
                <a:sym typeface="Wingdings"/>
              </a:rPr>
              <a:t> delta </a:t>
            </a:r>
            <a:r>
              <a:rPr lang="en-US" dirty="0" err="1" smtClean="0">
                <a:sym typeface="Wingdings"/>
              </a:rPr>
              <a:t>l</a:t>
            </a:r>
            <a:r>
              <a:rPr lang="en-US" dirty="0" smtClean="0">
                <a:sym typeface="Wingdings"/>
              </a:rPr>
              <a:t> = 1</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17</a:t>
            </a:fld>
            <a:endParaRPr lang="nl-NL"/>
          </a:p>
        </p:txBody>
      </p:sp>
    </p:spTree>
    <p:extLst>
      <p:ext uri="{BB962C8B-B14F-4D97-AF65-F5344CB8AC3E}">
        <p14:creationId xmlns:p14="http://schemas.microsoft.com/office/powerpoint/2010/main" val="198967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D40A0-C7CA-F44A-90D9-9779A1D4518F}" type="slidenum">
              <a:rPr lang="en-US"/>
              <a:pPr/>
              <a:t>18</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dirty="0"/>
              <a:t>Figure 39-15. Fluorescence</a:t>
            </a:r>
            <a:r>
              <a:rPr lang="en-US" dirty="0" smtClean="0"/>
              <a:t>.</a:t>
            </a:r>
          </a:p>
          <a:p>
            <a:r>
              <a:rPr lang="en-US" dirty="0" smtClean="0"/>
              <a:t>In the special case of phosphorescence, the absorbed photon energy undergoes an unusual intersystem crossing into an energy state of higher spin multiplicity (see term symbol), usually a triplet state. As a result, the energy can become trapped in the triplet state with only classically "forbidden" transitions available to return to the lower energy state. These transitions, although "forbidden", will still occur in quantum mechanics but are kinetically </a:t>
            </a:r>
            <a:r>
              <a:rPr lang="en-US" dirty="0" err="1" smtClean="0"/>
              <a:t>unfavored</a:t>
            </a:r>
            <a:r>
              <a:rPr lang="en-US" dirty="0" smtClean="0"/>
              <a:t> and thus progress at significantly slower time scales. Most phosphorescent compounds are still relatively fast emitters, with triplet lifetimes on the order of milliseconds. However, some compounds have triplet lifetimes up to minutes or even hours, allowing these substances to effectively store light energy in the form of very slowly degrading excited electron states. If the phosphorescent quantum yield is high, these substances will release significant amounts of light over long time scales, creating so-called "glow-in-the-dark" materials.</a:t>
            </a:r>
          </a:p>
          <a:p>
            <a:endParaRPr lang="en-US" dirty="0" smtClean="0"/>
          </a:p>
          <a:p>
            <a:r>
              <a:rPr lang="en-US" dirty="0" smtClean="0"/>
              <a:t>where S is a singlet and T a triplet whose subscripts denote states (0 is the ground state, and 1 the excited state). Transitions can also occur to higher energy levels, but the first excited state is denoted for simplicity.</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dirty="0" smtClean="0">
                <a:hlinkClick r:id="rId3"/>
              </a:rPr>
              <a:t>http://teaching.shu.ac.uk/hwb/chemistry/tutorials/molspec/lumin1.htm</a:t>
            </a:r>
            <a:endParaRPr lang="en-GB" sz="1200" dirty="0" smtClean="0"/>
          </a:p>
          <a:p>
            <a:endParaRPr lang="en-US" dirty="0"/>
          </a:p>
        </p:txBody>
      </p:sp>
    </p:spTree>
    <p:extLst>
      <p:ext uri="{BB962C8B-B14F-4D97-AF65-F5344CB8AC3E}">
        <p14:creationId xmlns:p14="http://schemas.microsoft.com/office/powerpoint/2010/main" val="253391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To get a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distribution function of the number of particles as a function of energy, the average population of each energy state must be taken. The average for each of the 9 states is shown below, and the plot of those averages as a function of energy.</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24</a:t>
            </a:fld>
            <a:endParaRPr lang="nl-NL">
              <a:solidFill>
                <a:srgbClr val="000000"/>
              </a:solidFill>
            </a:endParaRPr>
          </a:p>
        </p:txBody>
      </p:sp>
    </p:spTree>
    <p:extLst>
      <p:ext uri="{BB962C8B-B14F-4D97-AF65-F5344CB8AC3E}">
        <p14:creationId xmlns:p14="http://schemas.microsoft.com/office/powerpoint/2010/main" val="2227724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To get a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distribution function of the number of particles as a function of energy, the average population of each energy state must be taken. The average for each of the 9 states is shown below, and the plot of those averages as a function of energy.</a:t>
            </a:r>
            <a:endParaRPr lang="en-US" sz="1200" u="sng" kern="1200" dirty="0" smtClean="0">
              <a:solidFill>
                <a:schemeClr val="tx1"/>
              </a:solidFill>
              <a:latin typeface="Calibri" pitchFamily="-1" charset="0"/>
              <a:ea typeface="ＭＳ Ｐゴシック" pitchFamily="-1" charset="-128"/>
              <a:cs typeface="ＭＳ Ｐゴシック" pitchFamily="-1" charset="-128"/>
            </a:endParaRPr>
          </a:p>
          <a:p>
            <a:endParaRPr lang="en-US" sz="1200" u="sng" kern="1200" dirty="0" smtClean="0">
              <a:solidFill>
                <a:schemeClr val="tx1"/>
              </a:solidFill>
              <a:latin typeface="Calibri" pitchFamily="-1" charset="0"/>
              <a:ea typeface="ＭＳ Ｐゴシック" pitchFamily="-1" charset="-128"/>
            </a:endParaRPr>
          </a:p>
          <a:p>
            <a:r>
              <a:rPr lang="en-US" sz="1200" u="sng" kern="1200" dirty="0" smtClean="0">
                <a:solidFill>
                  <a:schemeClr val="tx1"/>
                </a:solidFill>
                <a:latin typeface="Calibri" pitchFamily="-1" charset="0"/>
                <a:ea typeface="ＭＳ Ｐゴシック" pitchFamily="-1" charset="-128"/>
              </a:rPr>
              <a:t>http://hyperphysics.phy-astr.gsu.edu/hbase/quantum/disbol.html#c2</a:t>
            </a:r>
          </a:p>
          <a:p>
            <a:r>
              <a:rPr lang="en-US" dirty="0" smtClean="0">
                <a:hlinkClick r:id="rId4"/>
              </a:rPr>
              <a:t>There are</a:t>
            </a:r>
            <a:r>
              <a:rPr lang="en-US" baseline="0" dirty="0" smtClean="0">
                <a:hlinkClick r:id="rId4"/>
              </a:rPr>
              <a:t> </a:t>
            </a:r>
            <a:r>
              <a:rPr lang="en-US" dirty="0" smtClean="0">
                <a:hlinkClick r:id="rId4"/>
              </a:rPr>
              <a:t>26 possible </a:t>
            </a:r>
            <a:r>
              <a:rPr lang="en-US" dirty="0" err="1" smtClean="0">
                <a:hlinkClick r:id="rId4"/>
              </a:rPr>
              <a:t>macrostates</a:t>
            </a:r>
            <a:r>
              <a:rPr lang="en-US" dirty="0" smtClean="0"/>
              <a:t> for this system. The term "microstate" is used for the more detailed characterization in which the specific energy level for each particle is given. The </a:t>
            </a:r>
            <a:r>
              <a:rPr lang="en-US" dirty="0" err="1" smtClean="0"/>
              <a:t>macrostate</a:t>
            </a:r>
            <a:r>
              <a:rPr lang="en-US" dirty="0" smtClean="0"/>
              <a:t> at left has only 6 microstates, because there are only 6 ways to put one particle in level 9 and the other 5 in level 0. But there are 180 ways to achieve the </a:t>
            </a:r>
            <a:r>
              <a:rPr lang="en-US" dirty="0" err="1" smtClean="0"/>
              <a:t>macrostate</a:t>
            </a:r>
            <a:r>
              <a:rPr lang="en-US" dirty="0" smtClean="0"/>
              <a:t> at right, so if every distribution is presumed to be equally likely, then the system is 30 times more likely to be found in the right hand </a:t>
            </a:r>
            <a:r>
              <a:rPr lang="en-US" dirty="0" err="1" smtClean="0"/>
              <a:t>macrostate</a:t>
            </a:r>
            <a:r>
              <a:rPr lang="en-US" dirty="0" smtClean="0"/>
              <a:t>. </a:t>
            </a:r>
          </a:p>
          <a:p>
            <a:r>
              <a:rPr lang="en-US" dirty="0" smtClean="0"/>
              <a:t>The number of </a:t>
            </a:r>
            <a:r>
              <a:rPr lang="en-US" dirty="0" smtClean="0">
                <a:hlinkClick r:id="rId5"/>
              </a:rPr>
              <a:t>distinguishable ways</a:t>
            </a:r>
            <a:r>
              <a:rPr lang="en-US" dirty="0" smtClean="0"/>
              <a:t> to produce each distribution is given by</a:t>
            </a:r>
          </a:p>
          <a:p>
            <a:r>
              <a:rPr lang="en-US" dirty="0" smtClean="0"/>
              <a:t>So for the three </a:t>
            </a:r>
            <a:r>
              <a:rPr lang="en-US" dirty="0" err="1" smtClean="0"/>
              <a:t>macrostates</a:t>
            </a:r>
            <a:r>
              <a:rPr lang="en-US" dirty="0" smtClean="0"/>
              <a:t> pictured above, the numbers of microstates are </a:t>
            </a:r>
          </a:p>
          <a:p>
            <a:r>
              <a:rPr lang="en-US" dirty="0" smtClean="0"/>
              <a:t>(Recall that 0!=1 so that the unoccupied states do not affect the calculation.) </a:t>
            </a:r>
          </a:p>
          <a:p>
            <a:r>
              <a:rPr lang="en-US" dirty="0" smtClean="0"/>
              <a:t>Now to establish the distribution function for the number of particles in each energy state, the number of particles in each state must be averaged over all of the microstates. For each </a:t>
            </a:r>
            <a:r>
              <a:rPr lang="en-US" dirty="0" err="1" smtClean="0"/>
              <a:t>macrostate</a:t>
            </a:r>
            <a:r>
              <a:rPr lang="en-US" dirty="0" smtClean="0"/>
              <a:t>, the number of particles in a given energy level is multiplied by the number of microstates. The sum of those products is divided by the total number of microstates, which is 2002 in this case. </a:t>
            </a:r>
          </a:p>
          <a:p>
            <a:r>
              <a:rPr lang="en-US" dirty="0" smtClean="0"/>
              <a:t>The number of microstates (the </a:t>
            </a:r>
            <a:r>
              <a:rPr lang="en-US" dirty="0" smtClean="0">
                <a:hlinkClick r:id="rId6"/>
              </a:rPr>
              <a:t>multiplicity</a:t>
            </a:r>
            <a:r>
              <a:rPr lang="en-US" dirty="0" smtClean="0"/>
              <a:t> </a:t>
            </a:r>
            <a:r>
              <a:rPr lang="en-US" sz="1200" kern="1200" dirty="0" smtClean="0">
                <a:solidFill>
                  <a:schemeClr val="tx1"/>
                </a:solidFill>
                <a:latin typeface="Calibri" pitchFamily="-1" charset="0"/>
                <a:ea typeface="ＭＳ Ｐゴシック" pitchFamily="-1" charset="-128"/>
                <a:cs typeface="ＭＳ Ｐゴシック" pitchFamily="-1" charset="-128"/>
              </a:rPr>
              <a:t>W</a:t>
            </a:r>
            <a:r>
              <a:rPr lang="en-US" dirty="0" smtClean="0"/>
              <a:t>) for q units of energy among N equally probable states can be mathematically evaluated from the expression</a:t>
            </a:r>
          </a:p>
          <a:p>
            <a:r>
              <a:rPr lang="en-US" dirty="0" smtClean="0"/>
              <a:t>which for this case becomes</a:t>
            </a:r>
          </a:p>
          <a:p>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latin typeface="Calibri" pitchFamily="-1" charset="0"/>
                <a:ea typeface="ＭＳ Ｐゴシック" pitchFamily="-1" charset="-128"/>
                <a:cs typeface="ＭＳ Ｐゴシック" pitchFamily="-1" charset="-128"/>
              </a:rPr>
              <a:t>Ch </a:t>
            </a:r>
            <a:r>
              <a:rPr lang="en-GB" sz="1200" kern="1200" smtClean="0">
                <a:solidFill>
                  <a:schemeClr val="tx1"/>
                </a:solidFill>
                <a:latin typeface="Calibri" pitchFamily="-1" charset="0"/>
                <a:ea typeface="ＭＳ Ｐゴシック" pitchFamily="-1" charset="-128"/>
                <a:cs typeface="ＭＳ Ｐゴシック" pitchFamily="-1" charset="-128"/>
              </a:rPr>
              <a:t>10 p315-316 </a:t>
            </a:r>
            <a:r>
              <a:rPr lang="en-GB" sz="1200" kern="1200" dirty="0" smtClean="0">
                <a:solidFill>
                  <a:schemeClr val="tx1"/>
                </a:solidFill>
                <a:latin typeface="Calibri" pitchFamily="-1" charset="0"/>
                <a:ea typeface="ＭＳ Ｐゴシック" pitchFamily="-1" charset="-128"/>
                <a:cs typeface="ＭＳ Ｐゴシック" pitchFamily="-1" charset="-128"/>
              </a:rPr>
              <a:t>2</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nd</a:t>
            </a:r>
            <a:r>
              <a:rPr lang="en-GB" sz="1200" kern="1200" dirty="0" smtClean="0">
                <a:solidFill>
                  <a:schemeClr val="tx1"/>
                </a:solidFill>
                <a:latin typeface="Calibri" pitchFamily="-1" charset="0"/>
                <a:ea typeface="ＭＳ Ｐゴシック" pitchFamily="-1" charset="-128"/>
                <a:cs typeface="ＭＳ Ｐゴシック" pitchFamily="-1" charset="-128"/>
              </a:rPr>
              <a:t> </a:t>
            </a:r>
            <a:r>
              <a:rPr lang="en-GB" sz="1200" kern="1200" dirty="0" err="1" smtClean="0">
                <a:solidFill>
                  <a:schemeClr val="tx1"/>
                </a:solidFill>
                <a:latin typeface="Calibri" pitchFamily="-1" charset="0"/>
                <a:ea typeface="ＭＳ Ｐゴシック" pitchFamily="-1" charset="-128"/>
                <a:cs typeface="ＭＳ Ｐゴシック" pitchFamily="-1" charset="-128"/>
              </a:rPr>
              <a:t>ed</a:t>
            </a:r>
            <a:r>
              <a:rPr lang="en-GB" sz="1200" kern="1200" dirty="0" smtClean="0">
                <a:solidFill>
                  <a:schemeClr val="tx1"/>
                </a:solidFill>
                <a:latin typeface="Calibri" pitchFamily="-1" charset="0"/>
                <a:ea typeface="ＭＳ Ｐゴシック" pitchFamily="-1" charset="-128"/>
                <a:cs typeface="ＭＳ Ｐゴシック" pitchFamily="-1" charset="-128"/>
              </a:rPr>
              <a:t>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r>
              <a:rPr lang="en-GB" sz="1200" kern="1200" dirty="0" smtClean="0">
                <a:solidFill>
                  <a:schemeClr val="tx1"/>
                </a:solidFill>
                <a:latin typeface="Calibri" pitchFamily="-1" charset="0"/>
                <a:ea typeface="ＭＳ Ｐゴシック" pitchFamily="-1" charset="-128"/>
                <a:cs typeface="ＭＳ Ｐゴシック" pitchFamily="-1" charset="-128"/>
              </a:rPr>
              <a:t>:</a:t>
            </a:r>
            <a:r>
              <a:rPr lang="en-GB" sz="1200" kern="1200" baseline="0" dirty="0" smtClean="0">
                <a:solidFill>
                  <a:schemeClr val="tx1"/>
                </a:solidFill>
                <a:latin typeface="Calibri" pitchFamily="-1" charset="0"/>
                <a:ea typeface="ＭＳ Ｐゴシック" pitchFamily="-1" charset="-128"/>
                <a:cs typeface="ＭＳ Ｐゴシック" pitchFamily="-1" charset="-128"/>
              </a:rPr>
              <a:t>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constante</a:t>
            </a:r>
            <a:r>
              <a:rPr lang="en-GB" sz="1200" kern="1200" baseline="0" dirty="0" smtClean="0">
                <a:solidFill>
                  <a:schemeClr val="tx1"/>
                </a:solidFill>
                <a:latin typeface="Calibri" pitchFamily="-1" charset="0"/>
                <a:ea typeface="ＭＳ Ｐゴシック" pitchFamily="-1" charset="-128"/>
                <a:cs typeface="ＭＳ Ｐゴシック" pitchFamily="-1" charset="-128"/>
              </a:rPr>
              <a:t> A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hangt</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af</a:t>
            </a:r>
            <a:r>
              <a:rPr lang="en-GB" sz="1200" kern="1200" baseline="0" dirty="0" smtClean="0">
                <a:solidFill>
                  <a:schemeClr val="tx1"/>
                </a:solidFill>
                <a:latin typeface="Calibri" pitchFamily="-1" charset="0"/>
                <a:ea typeface="ＭＳ Ｐゴシック" pitchFamily="-1" charset="-128"/>
                <a:cs typeface="ＭＳ Ｐゴシック" pitchFamily="-1" charset="-128"/>
              </a:rPr>
              <a:t> van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vorm</a:t>
            </a:r>
            <a:r>
              <a:rPr lang="en-GB" sz="1200" kern="1200" baseline="0" dirty="0" smtClean="0">
                <a:solidFill>
                  <a:schemeClr val="tx1"/>
                </a:solidFill>
                <a:latin typeface="Calibri" pitchFamily="-1" charset="0"/>
                <a:ea typeface="ＭＳ Ｐゴシック" pitchFamily="-1" charset="-128"/>
                <a:cs typeface="ＭＳ Ｐゴシック" pitchFamily="-1" charset="-128"/>
              </a:rPr>
              <a:t> van het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infinitesimale</a:t>
            </a:r>
            <a:r>
              <a:rPr lang="en-GB" sz="1200" kern="1200" baseline="0" dirty="0" smtClean="0">
                <a:solidFill>
                  <a:schemeClr val="tx1"/>
                </a:solidFill>
                <a:latin typeface="Calibri" pitchFamily="-1" charset="0"/>
                <a:ea typeface="ＭＳ Ｐゴシック" pitchFamily="-1" charset="-128"/>
                <a:cs typeface="ＭＳ Ｐゴシック" pitchFamily="-1" charset="-128"/>
              </a:rPr>
              <a:t> volume-element in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faseruimte</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waarover</a:t>
            </a:r>
            <a:r>
              <a:rPr lang="en-GB" sz="1200" kern="1200" baseline="0" dirty="0" smtClean="0">
                <a:solidFill>
                  <a:schemeClr val="tx1"/>
                </a:solidFill>
                <a:latin typeface="Calibri" pitchFamily="-1" charset="0"/>
                <a:ea typeface="ＭＳ Ｐゴシック" pitchFamily="-1" charset="-128"/>
                <a:cs typeface="ＭＳ Ｐゴシック" pitchFamily="-1" charset="-128"/>
              </a:rPr>
              <a:t> je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kans</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bepaalt</a:t>
            </a:r>
            <a:r>
              <a:rPr lang="en-GB" sz="1200" kern="1200" baseline="0" dirty="0" smtClean="0">
                <a:solidFill>
                  <a:schemeClr val="tx1"/>
                </a:solidFill>
                <a:latin typeface="Calibri" pitchFamily="-1" charset="0"/>
                <a:ea typeface="ＭＳ Ｐゴシック" pitchFamily="-1" charset="-128"/>
                <a:cs typeface="ＭＳ Ｐゴシック" pitchFamily="-1" charset="-128"/>
              </a:rPr>
              <a:t>, en van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relatie</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tussen</a:t>
            </a:r>
            <a:r>
              <a:rPr lang="en-GB" sz="1200" kern="1200" baseline="0" dirty="0" smtClean="0">
                <a:solidFill>
                  <a:schemeClr val="tx1"/>
                </a:solidFill>
                <a:latin typeface="Calibri" pitchFamily="-1" charset="0"/>
                <a:ea typeface="ＭＳ Ｐゴシック" pitchFamily="-1" charset="-128"/>
                <a:cs typeface="ＭＳ Ｐゴシック" pitchFamily="-1" charset="-128"/>
              </a:rPr>
              <a:t> de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toestandsvariablen</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Hiervoor</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moet</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genormaliseerd</a:t>
            </a:r>
            <a:r>
              <a:rPr lang="en-GB" sz="1200" kern="1200" baseline="0" dirty="0" smtClean="0">
                <a:solidFill>
                  <a:schemeClr val="tx1"/>
                </a:solidFill>
                <a:latin typeface="Calibri" pitchFamily="-1" charset="0"/>
                <a:ea typeface="ＭＳ Ｐゴシック" pitchFamily="-1" charset="-128"/>
                <a:cs typeface="ＭＳ Ｐゴシック" pitchFamily="-1" charset="-128"/>
              </a:rPr>
              <a:t> </a:t>
            </a:r>
            <a:r>
              <a:rPr lang="en-GB" sz="1200" kern="1200" baseline="0" dirty="0" err="1" smtClean="0">
                <a:solidFill>
                  <a:schemeClr val="tx1"/>
                </a:solidFill>
                <a:latin typeface="Calibri" pitchFamily="-1" charset="0"/>
                <a:ea typeface="ＭＳ Ｐゴシック" pitchFamily="-1" charset="-128"/>
                <a:cs typeface="ＭＳ Ｐゴシック" pitchFamily="-1" charset="-128"/>
              </a:rPr>
              <a:t>worden</a:t>
            </a:r>
            <a:r>
              <a:rPr lang="en-GB" sz="1200" kern="1200" baseline="0" dirty="0" smtClean="0">
                <a:solidFill>
                  <a:schemeClr val="tx1"/>
                </a:solidFill>
                <a:latin typeface="Calibri" pitchFamily="-1" charset="0"/>
                <a:ea typeface="ＭＳ Ｐゴシック" pitchFamily="-1" charset="-128"/>
                <a:cs typeface="ＭＳ Ｐゴシック" pitchFamily="-1" charset="-128"/>
              </a:rPr>
              <a:t>.</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25</a:t>
            </a:fld>
            <a:endParaRPr lang="nl-NL">
              <a:solidFill>
                <a:srgbClr val="000000"/>
              </a:solidFill>
            </a:endParaRPr>
          </a:p>
        </p:txBody>
      </p:sp>
    </p:spTree>
    <p:extLst>
      <p:ext uri="{BB962C8B-B14F-4D97-AF65-F5344CB8AC3E}">
        <p14:creationId xmlns:p14="http://schemas.microsoft.com/office/powerpoint/2010/main" val="360460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01C44-F886-4639-979F-BC90288618B9}" type="slidenum">
              <a:rPr lang="en-US">
                <a:solidFill>
                  <a:prstClr val="black"/>
                </a:solidFill>
              </a:rPr>
              <a:pPr/>
              <a:t>3</a:t>
            </a:fld>
            <a:endParaRPr lang="en-US">
              <a:solidFill>
                <a:prstClr val="black"/>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smtClean="0"/>
              <a:t>a wave with angular momentum </a:t>
            </a:r>
            <a:r>
              <a:rPr lang="en-US" i="1" dirty="0" err="1" smtClean="0"/>
              <a:t>nħ</a:t>
            </a:r>
            <a:r>
              <a:rPr lang="en-US" i="1" dirty="0" smtClean="0"/>
              <a:t> </a:t>
            </a:r>
            <a:r>
              <a:rPr lang="en-US" dirty="0" smtClean="0"/>
              <a:t>transforms into “minus itself” after rotation by 360°/(2</a:t>
            </a:r>
            <a:r>
              <a:rPr lang="en-US" i="1" dirty="0" smtClean="0"/>
              <a:t>n</a:t>
            </a:r>
            <a:r>
              <a:rPr lang="en-US" dirty="0" smtClean="0"/>
              <a:t>).</a:t>
            </a:r>
          </a:p>
          <a:p>
            <a:r>
              <a:rPr lang="en-US" dirty="0" smtClean="0"/>
              <a:t>https://</a:t>
            </a:r>
            <a:r>
              <a:rPr lang="en-US" dirty="0" err="1" smtClean="0"/>
              <a:t>tomasbzdusek.wordpress.com</a:t>
            </a:r>
            <a:r>
              <a:rPr lang="en-US" dirty="0" smtClean="0"/>
              <a:t>/</a:t>
            </a:r>
            <a:endParaRPr lang="en-US" dirty="0"/>
          </a:p>
        </p:txBody>
      </p:sp>
    </p:spTree>
    <p:extLst>
      <p:ext uri="{BB962C8B-B14F-4D97-AF65-F5344CB8AC3E}">
        <p14:creationId xmlns:p14="http://schemas.microsoft.com/office/powerpoint/2010/main" val="2665867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Spin is </a:t>
            </a:r>
            <a:r>
              <a:rPr lang="en-US" dirty="0" err="1" smtClean="0"/>
              <a:t>intrinsiek</a:t>
            </a:r>
            <a:r>
              <a:rPr lang="en-US" dirty="0" smtClean="0"/>
              <a:t> (</a:t>
            </a:r>
            <a:r>
              <a:rPr lang="en-US" dirty="0" err="1" smtClean="0"/>
              <a:t>een</a:t>
            </a:r>
            <a:r>
              <a:rPr lang="en-US" dirty="0" smtClean="0"/>
              <a:t> </a:t>
            </a:r>
            <a:r>
              <a:rPr lang="en-US" dirty="0" err="1" smtClean="0"/>
              <a:t>relativistische</a:t>
            </a:r>
            <a:r>
              <a:rPr lang="en-US" dirty="0" smtClean="0"/>
              <a:t> </a:t>
            </a:r>
            <a:r>
              <a:rPr lang="en-US" dirty="0" err="1" smtClean="0"/>
              <a:t>noodzaak</a:t>
            </a: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P. A. M. Dirac showed in 1928 that </a:t>
            </a:r>
            <a:r>
              <a:rPr lang="en-US" sz="1200" i="1" kern="1200" dirty="0" smtClean="0">
                <a:solidFill>
                  <a:schemeClr val="tx1"/>
                </a:solidFill>
                <a:latin typeface="Calibri" pitchFamily="-1" charset="0"/>
                <a:ea typeface="ＭＳ Ｐゴシック" pitchFamily="-1" charset="-128"/>
                <a:cs typeface="ＭＳ Ｐゴシック" pitchFamily="-1" charset="-128"/>
              </a:rPr>
              <a:t>relativistic </a:t>
            </a:r>
            <a:r>
              <a:rPr lang="en-US" sz="1200" kern="1200" dirty="0" smtClean="0">
                <a:solidFill>
                  <a:schemeClr val="tx1"/>
                </a:solidFill>
                <a:latin typeface="Calibri" pitchFamily="-1" charset="0"/>
                <a:ea typeface="ＭＳ Ｐゴシック" pitchFamily="-1" charset="-128"/>
                <a:cs typeface="ＭＳ Ｐゴシック" pitchFamily="-1" charset="-128"/>
              </a:rPr>
              <a:t>quantum theory for the electron gives the electron spin directly as an additional quantum number. </a:t>
            </a:r>
            <a:endParaRPr lang="en-US" dirty="0" smtClean="0"/>
          </a:p>
          <a:p>
            <a:r>
              <a:rPr lang="en-US" dirty="0" err="1" smtClean="0"/>
              <a:t>Zie</a:t>
            </a:r>
            <a:r>
              <a:rPr lang="en-US" dirty="0" smtClean="0"/>
              <a:t> </a:t>
            </a:r>
            <a:r>
              <a:rPr lang="en-US" dirty="0" err="1" smtClean="0"/>
              <a:t>p</a:t>
            </a:r>
            <a:r>
              <a:rPr lang="en-US" dirty="0" smtClean="0"/>
              <a:t>. 215</a:t>
            </a:r>
          </a:p>
          <a:p>
            <a:r>
              <a:rPr lang="en-GB" sz="1200" kern="1200" dirty="0" err="1" smtClean="0">
                <a:solidFill>
                  <a:schemeClr val="tx1"/>
                </a:solidFill>
                <a:latin typeface="Calibri" pitchFamily="-1" charset="0"/>
                <a:ea typeface="ＭＳ Ｐゴシック" pitchFamily="-1" charset="-128"/>
                <a:cs typeface="ＭＳ Ｐゴシック" pitchFamily="-1" charset="-128"/>
              </a:rPr>
              <a:t>Ch</a:t>
            </a:r>
            <a:r>
              <a:rPr lang="en-GB" sz="1200" kern="1200" dirty="0" smtClean="0">
                <a:solidFill>
                  <a:schemeClr val="tx1"/>
                </a:solidFill>
                <a:latin typeface="Calibri" pitchFamily="-1" charset="0"/>
                <a:ea typeface="ＭＳ Ｐゴシック" pitchFamily="-1" charset="-128"/>
                <a:cs typeface="ＭＳ Ｐゴシック" pitchFamily="-1" charset="-128"/>
              </a:rPr>
              <a:t> 7.6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27</a:t>
            </a:fld>
            <a:endParaRPr lang="nl-NL"/>
          </a:p>
        </p:txBody>
      </p:sp>
    </p:spTree>
    <p:extLst>
      <p:ext uri="{BB962C8B-B14F-4D97-AF65-F5344CB8AC3E}">
        <p14:creationId xmlns:p14="http://schemas.microsoft.com/office/powerpoint/2010/main" val="1502793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Fermi-Dirac statistics differ dramatically from the classical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4"/>
              </a:rPr>
              <a:t>Maxwell-Boltzmann statistics in that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5"/>
              </a:rPr>
              <a:t>fermions must obey the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6"/>
              </a:rPr>
              <a:t>Pauli exclusion principle. Considering the particles in this example to be electrons, a maximum of two particles can occupy each spatial state since there are two spin states each. Whereas there were 26 possible configurations for distinguishable particles, these are reduced to the 5 states which have no more than two particles in each state.Evaluating the average occupancy of each energy state is much simpler than in the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7"/>
              </a:rPr>
              <a:t>Maxwell-Boltzmann example since each macrostate has a weight of 1. The average occupancy is just the sum of the numbers of particles in a given energy state over all the 5 distributions divided by 5.	</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28</a:t>
            </a:fld>
            <a:endParaRPr lang="nl-NL">
              <a:solidFill>
                <a:srgbClr val="000000"/>
              </a:solidFill>
            </a:endParaRPr>
          </a:p>
        </p:txBody>
      </p:sp>
    </p:spTree>
    <p:extLst>
      <p:ext uri="{BB962C8B-B14F-4D97-AF65-F5344CB8AC3E}">
        <p14:creationId xmlns:p14="http://schemas.microsoft.com/office/powerpoint/2010/main" val="1843374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Low energy states are more probable with Bose-Einstein statistics than with the Maxwell-Boltzmann statistics. While that excess is not dramatic in this example for a small number of particles, it becomes very dramatic with large numbers and low temperatures. At very low temperatures, bosons can "condense" into the lowest energy state. The phenomenon called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Bose-Einstein condensation is observed with liquid helium and is responsible for its remarkable behavior.</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29</a:t>
            </a:fld>
            <a:endParaRPr lang="nl-NL">
              <a:solidFill>
                <a:srgbClr val="000000"/>
              </a:solidFill>
            </a:endParaRPr>
          </a:p>
        </p:txBody>
      </p:sp>
    </p:spTree>
    <p:extLst>
      <p:ext uri="{BB962C8B-B14F-4D97-AF65-F5344CB8AC3E}">
        <p14:creationId xmlns:p14="http://schemas.microsoft.com/office/powerpoint/2010/main" val="698722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Low energy states are more probable with Bose-Einstein statistics than with the Maxwell-Boltzmann statistics. While that excess is not dramatic in this example for a small number of particles, it becomes very dramatic with large numbers and low temperatures. At very low temperatures, bosons can "condense" into the lowest energy state. The phenomenon called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Bose-Einstein condensation is observed with liquid helium and is responsible for its remarkable behavior.</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30</a:t>
            </a:fld>
            <a:endParaRPr lang="nl-NL">
              <a:solidFill>
                <a:srgbClr val="000000"/>
              </a:solidFill>
            </a:endParaRPr>
          </a:p>
        </p:txBody>
      </p:sp>
    </p:spTree>
    <p:extLst>
      <p:ext uri="{BB962C8B-B14F-4D97-AF65-F5344CB8AC3E}">
        <p14:creationId xmlns:p14="http://schemas.microsoft.com/office/powerpoint/2010/main" val="78023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Low energy states are more probable with Bose-Einstein statistics than with the Maxwell-Boltzmann statistics. While that excess is not dramatic in this example for a small number of particles, it becomes very dramatic with large numbers and low temperatures. At very low temperatures, bosons can "condense" into the lowest energy state. The phenomenon called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Bose-Einstein condensation is observed with liquid helium and is responsible for its remarkable behavior.</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31</a:t>
            </a:fld>
            <a:endParaRPr lang="nl-NL">
              <a:solidFill>
                <a:srgbClr val="000000"/>
              </a:solidFill>
            </a:endParaRPr>
          </a:p>
        </p:txBody>
      </p:sp>
    </p:spTree>
    <p:extLst>
      <p:ext uri="{BB962C8B-B14F-4D97-AF65-F5344CB8AC3E}">
        <p14:creationId xmlns:p14="http://schemas.microsoft.com/office/powerpoint/2010/main" val="150138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9C43A-CB33-9E4F-82A5-1FC13AE25060}" type="slidenum">
              <a:rPr lang="en-US">
                <a:solidFill>
                  <a:prstClr val="black"/>
                </a:solidFill>
              </a:rPr>
              <a:pPr/>
              <a:t>32</a:t>
            </a:fld>
            <a:endParaRPr lang="en-US">
              <a:solidFill>
                <a:prstClr val="black"/>
              </a:solidFill>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dirty="0" err="1" smtClean="0"/>
              <a:t>Zichtbaar</a:t>
            </a:r>
            <a:r>
              <a:rPr lang="en-US" dirty="0" smtClean="0"/>
              <a:t> </a:t>
            </a:r>
            <a:r>
              <a:rPr lang="en-US" dirty="0" err="1" smtClean="0"/>
              <a:t>licht</a:t>
            </a:r>
            <a:r>
              <a:rPr lang="en-US" dirty="0" smtClean="0"/>
              <a:t> 1,5</a:t>
            </a:r>
            <a:r>
              <a:rPr lang="en-US" baseline="0" dirty="0" smtClean="0"/>
              <a:t> </a:t>
            </a:r>
            <a:r>
              <a:rPr lang="en-US" baseline="0" dirty="0" err="1" smtClean="0"/>
              <a:t>eV</a:t>
            </a:r>
            <a:r>
              <a:rPr lang="en-US" baseline="0" dirty="0" smtClean="0"/>
              <a:t> tot 3,1 </a:t>
            </a:r>
            <a:r>
              <a:rPr lang="en-US" baseline="0" dirty="0" err="1" smtClean="0"/>
              <a:t>eV</a:t>
            </a:r>
            <a:r>
              <a:rPr lang="en-US" baseline="0" dirty="0" smtClean="0"/>
              <a:t>, </a:t>
            </a:r>
            <a:r>
              <a:rPr lang="en-US" baseline="0" dirty="0" err="1" smtClean="0"/>
              <a:t>zeg</a:t>
            </a:r>
            <a:r>
              <a:rPr lang="en-US" baseline="0" dirty="0" smtClean="0"/>
              <a:t> 2 </a:t>
            </a:r>
            <a:r>
              <a:rPr lang="en-US" baseline="0" dirty="0" err="1" smtClean="0"/>
              <a:t>eV</a:t>
            </a:r>
            <a:endParaRPr lang="en-US" baseline="0" dirty="0" smtClean="0"/>
          </a:p>
          <a:p>
            <a:r>
              <a:rPr lang="en-US" baseline="0" dirty="0" err="1" smtClean="0"/>
              <a:t>Kamertemperatuur</a:t>
            </a:r>
            <a:r>
              <a:rPr lang="en-US" baseline="0" dirty="0" smtClean="0"/>
              <a:t>: 1/40 = 0,025 </a:t>
            </a:r>
            <a:r>
              <a:rPr lang="en-US" baseline="0" dirty="0" err="1" smtClean="0"/>
              <a:t>eV</a:t>
            </a:r>
            <a:r>
              <a:rPr lang="en-US" baseline="0" dirty="0" smtClean="0"/>
              <a:t>  </a:t>
            </a:r>
          </a:p>
          <a:p>
            <a:r>
              <a:rPr lang="en-US" baseline="0" dirty="0" err="1" smtClean="0"/>
              <a:t>e-macht</a:t>
            </a:r>
            <a:r>
              <a:rPr lang="en-US" baseline="0" dirty="0" smtClean="0"/>
              <a:t>: e^-80 = 2 10^-35!!!</a:t>
            </a:r>
            <a:endParaRPr lang="en-US" dirty="0" smtClean="0"/>
          </a:p>
          <a:p>
            <a:r>
              <a:rPr lang="en-US" dirty="0" smtClean="0"/>
              <a:t>Figure 39-18. Two energy levels for a collection of atoms. Each dot represents the energy state of one atom. (a) A normal situation; (</a:t>
            </a:r>
            <a:r>
              <a:rPr lang="en-US" dirty="0" err="1" smtClean="0"/>
              <a:t>b</a:t>
            </a:r>
            <a:r>
              <a:rPr lang="en-US" dirty="0" smtClean="0"/>
              <a:t>) an inverted population.</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Dus</a:t>
            </a:r>
            <a:r>
              <a:rPr lang="en-US" dirty="0" smtClean="0"/>
              <a:t> in</a:t>
            </a:r>
            <a:r>
              <a:rPr lang="en-US" baseline="0" dirty="0" smtClean="0"/>
              <a:t> </a:t>
            </a:r>
            <a:r>
              <a:rPr lang="en-US" baseline="0" dirty="0" err="1" smtClean="0"/>
              <a:t>evenwicht</a:t>
            </a:r>
            <a:r>
              <a:rPr lang="en-US" baseline="0" dirty="0" smtClean="0"/>
              <a:t> (Boltzmann) </a:t>
            </a:r>
            <a:r>
              <a:rPr lang="en-US" baseline="0" dirty="0" err="1" smtClean="0"/>
              <a:t>heb</a:t>
            </a:r>
            <a:r>
              <a:rPr lang="en-US" baseline="0" dirty="0" smtClean="0"/>
              <a:t> je </a:t>
            </a:r>
            <a:r>
              <a:rPr lang="en-US" baseline="0" dirty="0" err="1" smtClean="0"/>
              <a:t>altijd</a:t>
            </a:r>
            <a:r>
              <a:rPr lang="en-US" baseline="0" dirty="0" smtClean="0"/>
              <a:t> </a:t>
            </a:r>
            <a:r>
              <a:rPr lang="en-US" baseline="0" dirty="0" err="1" smtClean="0"/>
              <a:t>veel</a:t>
            </a:r>
            <a:r>
              <a:rPr lang="en-US" baseline="0" dirty="0" smtClean="0"/>
              <a:t> </a:t>
            </a:r>
            <a:r>
              <a:rPr lang="en-US" baseline="0" dirty="0" err="1" smtClean="0"/>
              <a:t>meer</a:t>
            </a:r>
            <a:r>
              <a:rPr lang="en-US" baseline="0" dirty="0" smtClean="0"/>
              <a:t> </a:t>
            </a:r>
            <a:r>
              <a:rPr lang="en-US" baseline="0" dirty="0" err="1" smtClean="0"/>
              <a:t>e</a:t>
            </a:r>
            <a:r>
              <a:rPr lang="en-US" baseline="0" dirty="0" smtClean="0"/>
              <a:t>-  in </a:t>
            </a:r>
            <a:r>
              <a:rPr lang="en-US" baseline="0" dirty="0" err="1" smtClean="0"/>
              <a:t>toestand</a:t>
            </a:r>
            <a:r>
              <a:rPr lang="en-US" baseline="0" dirty="0" smtClean="0"/>
              <a:t> met </a:t>
            </a:r>
            <a:r>
              <a:rPr lang="en-US" baseline="0" dirty="0" err="1" smtClean="0"/>
              <a:t>lagere</a:t>
            </a:r>
            <a:r>
              <a:rPr lang="en-US" baseline="0" dirty="0" smtClean="0"/>
              <a:t> </a:t>
            </a:r>
            <a:r>
              <a:rPr lang="en-US" baseline="0" dirty="0" err="1" smtClean="0"/>
              <a:t>energie</a:t>
            </a:r>
            <a:r>
              <a:rPr lang="en-US" baseline="0" dirty="0" smtClean="0"/>
              <a:t> (</a:t>
            </a:r>
            <a:r>
              <a:rPr lang="en-US" baseline="0" dirty="0" err="1" smtClean="0"/>
              <a:t>n</a:t>
            </a:r>
            <a:r>
              <a:rPr lang="en-US" baseline="0" dirty="0" smtClean="0"/>
              <a:t>&gt;</a:t>
            </a:r>
            <a:r>
              <a:rPr lang="en-US" baseline="0" dirty="0" err="1" smtClean="0"/>
              <a:t>m</a:t>
            </a:r>
            <a:r>
              <a:rPr lang="en-US" baseline="0" dirty="0" smtClean="0"/>
              <a:t> </a:t>
            </a:r>
            <a:r>
              <a:rPr lang="en-US" baseline="0" dirty="0" err="1" smtClean="0">
                <a:latin typeface="Wingdings"/>
                <a:ea typeface="Wingdings"/>
                <a:cs typeface="Wingdings"/>
                <a:sym typeface="Wingdings"/>
              </a:rPr>
              <a:t></a:t>
            </a:r>
            <a:r>
              <a:rPr lang="en-US" baseline="0" dirty="0" smtClean="0"/>
              <a:t>  </a:t>
            </a:r>
            <a:r>
              <a:rPr lang="en-US" baseline="0" dirty="0" err="1" smtClean="0"/>
              <a:t>N_n</a:t>
            </a:r>
            <a:r>
              <a:rPr lang="en-US" baseline="0" dirty="0" smtClean="0"/>
              <a:t> &lt;&lt; </a:t>
            </a:r>
            <a:r>
              <a:rPr lang="en-US" baseline="0" dirty="0" err="1" smtClean="0"/>
              <a:t>N_m</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r>
              <a:rPr lang="en-US" dirty="0" smtClean="0"/>
              <a:t>A</a:t>
            </a:r>
            <a:r>
              <a:rPr lang="en-US" baseline="0" dirty="0" smtClean="0"/>
              <a:t> </a:t>
            </a:r>
            <a:r>
              <a:rPr lang="en-US" dirty="0" smtClean="0"/>
              <a:t>population cannot be achieved in a group of atoms with two energy-levels when they are in thermal equilibrium. In fact, any method by which the atoms are directly and continuously excited from the ground state to the excited state (such as optical absorption) will eventually reach equilibrium with the de-exciting processes of spontaneous and stimulated emission. At best, an equal population of the two states, </a:t>
            </a:r>
            <a:r>
              <a:rPr lang="en-US" i="1" dirty="0" smtClean="0"/>
              <a:t>N</a:t>
            </a:r>
            <a:r>
              <a:rPr lang="en-US" baseline="-25000" dirty="0" smtClean="0"/>
              <a:t>1</a:t>
            </a:r>
            <a:r>
              <a:rPr lang="en-US" dirty="0" smtClean="0"/>
              <a:t> = </a:t>
            </a:r>
            <a:r>
              <a:rPr lang="en-US" i="1" dirty="0" smtClean="0"/>
              <a:t>N</a:t>
            </a:r>
            <a:r>
              <a:rPr lang="en-US" baseline="-25000" dirty="0" smtClean="0"/>
              <a:t>2</a:t>
            </a:r>
            <a:r>
              <a:rPr lang="en-US" dirty="0" smtClean="0"/>
              <a:t> = </a:t>
            </a:r>
            <a:r>
              <a:rPr lang="en-US" i="1" dirty="0" smtClean="0"/>
              <a:t>N</a:t>
            </a:r>
            <a:r>
              <a:rPr lang="en-US" dirty="0" smtClean="0"/>
              <a:t>/2, can be achieved, resulting in optical transparency but no net optical gain.</a:t>
            </a:r>
            <a:endParaRPr lang="en-US" dirty="0"/>
          </a:p>
        </p:txBody>
      </p:sp>
    </p:spTree>
    <p:extLst>
      <p:ext uri="{BB962C8B-B14F-4D97-AF65-F5344CB8AC3E}">
        <p14:creationId xmlns:p14="http://schemas.microsoft.com/office/powerpoint/2010/main" val="1642120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8412EB-11C5-E14D-9504-D95576DC2CA9}" type="slidenum">
              <a:rPr lang="en-US"/>
              <a:pPr/>
              <a:t>35</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r>
              <a:rPr lang="en-US" dirty="0" err="1" smtClean="0"/>
              <a:t>Valt</a:t>
            </a:r>
            <a:r>
              <a:rPr lang="en-US" dirty="0" smtClean="0"/>
              <a:t> </a:t>
            </a:r>
            <a:r>
              <a:rPr lang="en-US" dirty="0" err="1" smtClean="0"/>
              <a:t>spontaan</a:t>
            </a:r>
            <a:r>
              <a:rPr lang="en-US" dirty="0" smtClean="0"/>
              <a:t> </a:t>
            </a:r>
            <a:r>
              <a:rPr lang="en-US" dirty="0" err="1" smtClean="0"/>
              <a:t>terug</a:t>
            </a:r>
            <a:r>
              <a:rPr lang="en-US" dirty="0" smtClean="0"/>
              <a:t> in 1</a:t>
            </a:r>
            <a:r>
              <a:rPr lang="nl-NL" dirty="0" smtClean="0"/>
              <a:t>0^</a:t>
            </a:r>
            <a:r>
              <a:rPr lang="en-US" dirty="0" smtClean="0"/>
              <a:t>-8 </a:t>
            </a:r>
            <a:r>
              <a:rPr lang="en-US" dirty="0" err="1" smtClean="0"/>
              <a:t>seconde</a:t>
            </a:r>
            <a:endParaRPr lang="en-US" dirty="0" smtClean="0"/>
          </a:p>
          <a:p>
            <a:r>
              <a:rPr lang="en-US" dirty="0" smtClean="0"/>
              <a:t>Figure </a:t>
            </a:r>
            <a:r>
              <a:rPr lang="en-US" dirty="0"/>
              <a:t>39-17. (a) Absorption of a photon. (b) Stimulated emission. </a:t>
            </a:r>
            <a:r>
              <a:rPr lang="en-US" dirty="0" err="1"/>
              <a:t>E</a:t>
            </a:r>
            <a:r>
              <a:rPr lang="en-US" baseline="-25000" dirty="0" err="1"/>
              <a:t>u</a:t>
            </a:r>
            <a:r>
              <a:rPr lang="en-US" dirty="0"/>
              <a:t> and E</a:t>
            </a:r>
            <a:r>
              <a:rPr lang="en-US" baseline="-25000" dirty="0"/>
              <a:t>l</a:t>
            </a:r>
            <a:r>
              <a:rPr lang="en-US" dirty="0"/>
              <a:t> refer to “upper” and “lower” energy states.</a:t>
            </a:r>
          </a:p>
        </p:txBody>
      </p:sp>
    </p:spTree>
    <p:extLst>
      <p:ext uri="{BB962C8B-B14F-4D97-AF65-F5344CB8AC3E}">
        <p14:creationId xmlns:p14="http://schemas.microsoft.com/office/powerpoint/2010/main" val="105671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http://oregonstate.edu/ehs/book/export/html/383</a:t>
            </a:r>
          </a:p>
          <a:p>
            <a:endParaRPr lang="en-US" dirty="0" smtClean="0"/>
          </a:p>
          <a:p>
            <a:r>
              <a:rPr lang="en-GB" b="1" dirty="0" smtClean="0"/>
              <a:t>Chemical oxygen iodine laser</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36</a:t>
            </a:fld>
            <a:endParaRPr lang="nl-NL"/>
          </a:p>
        </p:txBody>
      </p:sp>
    </p:spTree>
    <p:extLst>
      <p:ext uri="{BB962C8B-B14F-4D97-AF65-F5344CB8AC3E}">
        <p14:creationId xmlns:p14="http://schemas.microsoft.com/office/powerpoint/2010/main" val="1981544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9C43A-CB33-9E4F-82A5-1FC13AE25060}" type="slidenum">
              <a:rPr lang="en-US">
                <a:solidFill>
                  <a:prstClr val="black"/>
                </a:solidFill>
              </a:rPr>
              <a:pPr/>
              <a:t>37</a:t>
            </a:fld>
            <a:endParaRPr lang="en-US">
              <a:solidFill>
                <a:prstClr val="black"/>
              </a:solidFill>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dirty="0" err="1" smtClean="0"/>
              <a:t>Zichtbaar</a:t>
            </a:r>
            <a:r>
              <a:rPr lang="en-US" dirty="0" smtClean="0"/>
              <a:t> </a:t>
            </a:r>
            <a:r>
              <a:rPr lang="en-US" dirty="0" err="1" smtClean="0"/>
              <a:t>licht</a:t>
            </a:r>
            <a:r>
              <a:rPr lang="en-US" dirty="0" smtClean="0"/>
              <a:t> 1,5</a:t>
            </a:r>
            <a:r>
              <a:rPr lang="en-US" baseline="0" dirty="0" smtClean="0"/>
              <a:t> </a:t>
            </a:r>
            <a:r>
              <a:rPr lang="en-US" baseline="0" dirty="0" err="1" smtClean="0"/>
              <a:t>eV</a:t>
            </a:r>
            <a:r>
              <a:rPr lang="en-US" baseline="0" dirty="0" smtClean="0"/>
              <a:t> tot 3,1 </a:t>
            </a:r>
            <a:r>
              <a:rPr lang="en-US" baseline="0" dirty="0" err="1" smtClean="0"/>
              <a:t>eV</a:t>
            </a:r>
            <a:r>
              <a:rPr lang="en-US" baseline="0" dirty="0" smtClean="0"/>
              <a:t>, </a:t>
            </a:r>
            <a:r>
              <a:rPr lang="en-US" baseline="0" dirty="0" err="1" smtClean="0"/>
              <a:t>zeg</a:t>
            </a:r>
            <a:r>
              <a:rPr lang="en-US" baseline="0" dirty="0" smtClean="0"/>
              <a:t> 2 </a:t>
            </a:r>
            <a:r>
              <a:rPr lang="en-US" baseline="0" dirty="0" err="1" smtClean="0"/>
              <a:t>eV</a:t>
            </a:r>
            <a:endParaRPr lang="en-US" baseline="0" dirty="0" smtClean="0"/>
          </a:p>
          <a:p>
            <a:r>
              <a:rPr lang="en-US" baseline="0" dirty="0" err="1" smtClean="0"/>
              <a:t>Kamertemperatuur</a:t>
            </a:r>
            <a:r>
              <a:rPr lang="en-US" baseline="0" dirty="0" smtClean="0"/>
              <a:t>: 1/40 = 0,025 </a:t>
            </a:r>
            <a:r>
              <a:rPr lang="en-US" baseline="0" dirty="0" err="1" smtClean="0"/>
              <a:t>eV</a:t>
            </a:r>
            <a:r>
              <a:rPr lang="en-US" baseline="0" dirty="0" smtClean="0"/>
              <a:t>  </a:t>
            </a:r>
          </a:p>
          <a:p>
            <a:r>
              <a:rPr lang="en-US" baseline="0" dirty="0" err="1" smtClean="0"/>
              <a:t>e-macht</a:t>
            </a:r>
            <a:r>
              <a:rPr lang="en-US" baseline="0" dirty="0" smtClean="0"/>
              <a:t>: e^-80 = 2 10^-35!!!</a:t>
            </a:r>
            <a:endParaRPr lang="en-US" dirty="0" smtClean="0"/>
          </a:p>
          <a:p>
            <a:r>
              <a:rPr lang="en-US" dirty="0" smtClean="0"/>
              <a:t>Figure 39-18. Two energy levels for a collection of atoms. Each dot represents the energy state of one atom. (a) A normal situation; (</a:t>
            </a:r>
            <a:r>
              <a:rPr lang="en-US" dirty="0" err="1" smtClean="0"/>
              <a:t>b</a:t>
            </a:r>
            <a:r>
              <a:rPr lang="en-US" dirty="0" smtClean="0"/>
              <a:t>) an inverted population.</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Dus</a:t>
            </a:r>
            <a:r>
              <a:rPr lang="en-US" dirty="0" smtClean="0"/>
              <a:t> in</a:t>
            </a:r>
            <a:r>
              <a:rPr lang="en-US" baseline="0" dirty="0" smtClean="0"/>
              <a:t> </a:t>
            </a:r>
            <a:r>
              <a:rPr lang="en-US" baseline="0" dirty="0" err="1" smtClean="0"/>
              <a:t>evenwicht</a:t>
            </a:r>
            <a:r>
              <a:rPr lang="en-US" baseline="0" dirty="0" smtClean="0"/>
              <a:t> (Boltzmann) </a:t>
            </a:r>
            <a:r>
              <a:rPr lang="en-US" baseline="0" dirty="0" err="1" smtClean="0"/>
              <a:t>heb</a:t>
            </a:r>
            <a:r>
              <a:rPr lang="en-US" baseline="0" dirty="0" smtClean="0"/>
              <a:t> je </a:t>
            </a:r>
            <a:r>
              <a:rPr lang="en-US" baseline="0" dirty="0" err="1" smtClean="0"/>
              <a:t>altijd</a:t>
            </a:r>
            <a:r>
              <a:rPr lang="en-US" baseline="0" dirty="0" smtClean="0"/>
              <a:t> </a:t>
            </a:r>
            <a:r>
              <a:rPr lang="en-US" baseline="0" dirty="0" err="1" smtClean="0"/>
              <a:t>veel</a:t>
            </a:r>
            <a:r>
              <a:rPr lang="en-US" baseline="0" dirty="0" smtClean="0"/>
              <a:t> </a:t>
            </a:r>
            <a:r>
              <a:rPr lang="en-US" baseline="0" dirty="0" err="1" smtClean="0"/>
              <a:t>meer</a:t>
            </a:r>
            <a:r>
              <a:rPr lang="en-US" baseline="0" dirty="0" smtClean="0"/>
              <a:t> </a:t>
            </a:r>
            <a:r>
              <a:rPr lang="en-US" baseline="0" dirty="0" err="1" smtClean="0"/>
              <a:t>e</a:t>
            </a:r>
            <a:r>
              <a:rPr lang="en-US" baseline="0" dirty="0" smtClean="0"/>
              <a:t>-  in </a:t>
            </a:r>
            <a:r>
              <a:rPr lang="en-US" baseline="0" dirty="0" err="1" smtClean="0"/>
              <a:t>toestand</a:t>
            </a:r>
            <a:r>
              <a:rPr lang="en-US" baseline="0" dirty="0" smtClean="0"/>
              <a:t> met </a:t>
            </a:r>
            <a:r>
              <a:rPr lang="en-US" baseline="0" dirty="0" err="1" smtClean="0"/>
              <a:t>lagere</a:t>
            </a:r>
            <a:r>
              <a:rPr lang="en-US" baseline="0" dirty="0" smtClean="0"/>
              <a:t> </a:t>
            </a:r>
            <a:r>
              <a:rPr lang="en-US" baseline="0" dirty="0" err="1" smtClean="0"/>
              <a:t>energie</a:t>
            </a:r>
            <a:r>
              <a:rPr lang="en-US" baseline="0" dirty="0" smtClean="0"/>
              <a:t> (</a:t>
            </a:r>
            <a:r>
              <a:rPr lang="en-US" baseline="0" dirty="0" err="1" smtClean="0"/>
              <a:t>n</a:t>
            </a:r>
            <a:r>
              <a:rPr lang="en-US" baseline="0" dirty="0" smtClean="0"/>
              <a:t>&gt;</a:t>
            </a:r>
            <a:r>
              <a:rPr lang="en-US" baseline="0" dirty="0" err="1" smtClean="0"/>
              <a:t>m</a:t>
            </a:r>
            <a:r>
              <a:rPr lang="en-US" baseline="0" dirty="0" smtClean="0"/>
              <a:t> </a:t>
            </a:r>
            <a:r>
              <a:rPr lang="en-US" baseline="0" dirty="0" err="1" smtClean="0">
                <a:latin typeface="Wingdings"/>
                <a:ea typeface="Wingdings"/>
                <a:cs typeface="Wingdings"/>
                <a:sym typeface="Wingdings"/>
              </a:rPr>
              <a:t></a:t>
            </a:r>
            <a:r>
              <a:rPr lang="en-US" baseline="0" dirty="0" smtClean="0"/>
              <a:t>  </a:t>
            </a:r>
            <a:r>
              <a:rPr lang="en-US" baseline="0" dirty="0" err="1" smtClean="0"/>
              <a:t>N_n</a:t>
            </a:r>
            <a:r>
              <a:rPr lang="en-US" baseline="0" dirty="0" smtClean="0"/>
              <a:t> &lt;&lt; </a:t>
            </a:r>
            <a:r>
              <a:rPr lang="en-US" baseline="0" dirty="0" err="1" smtClean="0"/>
              <a:t>N_m</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r>
              <a:rPr lang="en-US" dirty="0" smtClean="0"/>
              <a:t>A</a:t>
            </a:r>
            <a:r>
              <a:rPr lang="en-US" baseline="0" dirty="0" smtClean="0"/>
              <a:t> </a:t>
            </a:r>
            <a:r>
              <a:rPr lang="en-US" dirty="0" smtClean="0"/>
              <a:t>population cannot be achieved in a group of atoms with two energy-levels when they are in thermal equilibrium. In fact, any method by which the atoms are directly and continuously excited from the ground state to the excited state (such as optical absorption) will eventually reach equilibrium with the de-exciting processes of spontaneous and stimulated emission. At best, an equal population of the two states, </a:t>
            </a:r>
            <a:r>
              <a:rPr lang="en-US" i="1" dirty="0" smtClean="0"/>
              <a:t>N</a:t>
            </a:r>
            <a:r>
              <a:rPr lang="en-US" baseline="-25000" dirty="0" smtClean="0"/>
              <a:t>1</a:t>
            </a:r>
            <a:r>
              <a:rPr lang="en-US" dirty="0" smtClean="0"/>
              <a:t> = </a:t>
            </a:r>
            <a:r>
              <a:rPr lang="en-US" i="1" dirty="0" smtClean="0"/>
              <a:t>N</a:t>
            </a:r>
            <a:r>
              <a:rPr lang="en-US" baseline="-25000" dirty="0" smtClean="0"/>
              <a:t>2</a:t>
            </a:r>
            <a:r>
              <a:rPr lang="en-US" dirty="0" smtClean="0"/>
              <a:t> = </a:t>
            </a:r>
            <a:r>
              <a:rPr lang="en-US" i="1" dirty="0" smtClean="0"/>
              <a:t>N</a:t>
            </a:r>
            <a:r>
              <a:rPr lang="en-US" dirty="0" smtClean="0"/>
              <a:t>/2, can be achieved, resulting in optical transparency but no net optical gain.</a:t>
            </a:r>
            <a:endParaRPr lang="en-US" dirty="0"/>
          </a:p>
        </p:txBody>
      </p:sp>
    </p:spTree>
    <p:extLst>
      <p:ext uri="{BB962C8B-B14F-4D97-AF65-F5344CB8AC3E}">
        <p14:creationId xmlns:p14="http://schemas.microsoft.com/office/powerpoint/2010/main" val="1995691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9C43A-CB33-9E4F-82A5-1FC13AE25060}" type="slidenum">
              <a:rPr lang="en-US">
                <a:solidFill>
                  <a:prstClr val="black"/>
                </a:solidFill>
              </a:rPr>
              <a:pPr/>
              <a:t>38</a:t>
            </a:fld>
            <a:endParaRPr lang="en-US">
              <a:solidFill>
                <a:prstClr val="black"/>
              </a:solidFill>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dirty="0" smtClean="0"/>
              <a:t>Figure 39-19. Laser diagram, showing excited atoms stimulated to emit light.</a:t>
            </a:r>
            <a:endParaRPr lang="en-US" dirty="0"/>
          </a:p>
        </p:txBody>
      </p:sp>
    </p:spTree>
    <p:extLst>
      <p:ext uri="{BB962C8B-B14F-4D97-AF65-F5344CB8AC3E}">
        <p14:creationId xmlns:p14="http://schemas.microsoft.com/office/powerpoint/2010/main" val="129154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01C44-F886-4639-979F-BC90288618B9}" type="slidenum">
              <a:rPr lang="en-US">
                <a:solidFill>
                  <a:prstClr val="black"/>
                </a:solidFill>
              </a:rPr>
              <a:pPr/>
              <a:t>4</a:t>
            </a:fld>
            <a:endParaRPr lang="en-US">
              <a:solidFill>
                <a:prstClr val="black"/>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73945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E7555-54A0-D44C-9859-8BDC4030D21F}" type="slidenum">
              <a:rPr lang="en-US"/>
              <a:pPr/>
              <a:t>39</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dirty="0"/>
              <a:t>Figure 39-20. Energy levels of chromium in a ruby crystal. Photons of energy 2.2 </a:t>
            </a:r>
            <a:r>
              <a:rPr lang="en-US" dirty="0" err="1"/>
              <a:t>eV</a:t>
            </a:r>
            <a:r>
              <a:rPr lang="en-US" dirty="0"/>
              <a:t> “pump” atoms from E</a:t>
            </a:r>
            <a:r>
              <a:rPr lang="en-US" baseline="-25000" dirty="0"/>
              <a:t>0</a:t>
            </a:r>
            <a:r>
              <a:rPr lang="en-US" dirty="0"/>
              <a:t> to E</a:t>
            </a:r>
            <a:r>
              <a:rPr lang="en-US" baseline="-25000" dirty="0"/>
              <a:t>2</a:t>
            </a:r>
            <a:r>
              <a:rPr lang="en-US" dirty="0"/>
              <a:t> which then decay to </a:t>
            </a:r>
            <a:r>
              <a:rPr lang="en-US" dirty="0" err="1"/>
              <a:t>metastable</a:t>
            </a:r>
            <a:r>
              <a:rPr lang="en-US" dirty="0"/>
              <a:t> state E</a:t>
            </a:r>
            <a:r>
              <a:rPr lang="en-US" baseline="-25000" dirty="0"/>
              <a:t>1</a:t>
            </a:r>
            <a:r>
              <a:rPr lang="en-US" dirty="0"/>
              <a:t>. Lasing action occurs by stimulated emission of photons in transition from E</a:t>
            </a:r>
            <a:r>
              <a:rPr lang="en-US" baseline="-25000" dirty="0"/>
              <a:t>1</a:t>
            </a:r>
            <a:r>
              <a:rPr lang="en-US" dirty="0"/>
              <a:t> to E</a:t>
            </a:r>
            <a:r>
              <a:rPr lang="en-US" baseline="-25000" dirty="0"/>
              <a:t>0</a:t>
            </a:r>
            <a:r>
              <a:rPr lang="en-US" dirty="0" smtClean="0"/>
              <a:t>.</a:t>
            </a:r>
          </a:p>
          <a:p>
            <a:r>
              <a:rPr lang="en-US" dirty="0" smtClean="0"/>
              <a:t>Al2O3  </a:t>
            </a:r>
            <a:r>
              <a:rPr lang="en-US" dirty="0" err="1" smtClean="0"/>
              <a:t>sommige</a:t>
            </a:r>
            <a:r>
              <a:rPr lang="en-US" dirty="0" smtClean="0"/>
              <a:t> Al </a:t>
            </a:r>
            <a:r>
              <a:rPr lang="en-US" dirty="0" err="1" smtClean="0"/>
              <a:t>vervangen</a:t>
            </a:r>
            <a:r>
              <a:rPr lang="en-US" dirty="0" smtClean="0"/>
              <a:t> door </a:t>
            </a:r>
            <a:r>
              <a:rPr lang="en-US" dirty="0" err="1" smtClean="0"/>
              <a:t>chroom</a:t>
            </a:r>
            <a:endParaRPr lang="en-US" dirty="0" smtClean="0"/>
          </a:p>
          <a:p>
            <a:r>
              <a:rPr lang="en-US" dirty="0" err="1" smtClean="0"/>
              <a:t>flitsen</a:t>
            </a:r>
            <a:r>
              <a:rPr lang="en-US" dirty="0" smtClean="0"/>
              <a:t> met 550 nm of wit </a:t>
            </a:r>
            <a:r>
              <a:rPr lang="en-US" dirty="0" err="1" smtClean="0"/>
              <a:t>licht</a:t>
            </a:r>
            <a:r>
              <a:rPr lang="en-US" dirty="0" smtClean="0"/>
              <a:t> van </a:t>
            </a:r>
            <a:r>
              <a:rPr lang="en-US" dirty="0" err="1" smtClean="0"/>
              <a:t>Xenonlamp</a:t>
            </a:r>
            <a:endParaRPr lang="en-US" dirty="0" smtClean="0"/>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dirty="0" smtClean="0"/>
              <a:t>In a three-level system, the </a:t>
            </a:r>
            <a:r>
              <a:rPr lang="en-US" dirty="0" smtClean="0">
                <a:hlinkClick r:id="rId3" tooltip="laser transitions: optical transitions where stimulated emission is used to obtain optical amplification"/>
              </a:rPr>
              <a:t>laser transition</a:t>
            </a:r>
            <a:r>
              <a:rPr lang="en-US" dirty="0" smtClean="0"/>
              <a:t> ends on the ground state. The </a:t>
            </a:r>
            <a:r>
              <a:rPr lang="en-US" dirty="0" err="1" smtClean="0"/>
              <a:t>unpumped</a:t>
            </a:r>
            <a:r>
              <a:rPr lang="en-US" dirty="0" smtClean="0"/>
              <a:t> gain medium exhibits strong absorption on the laser transition. A </a:t>
            </a:r>
            <a:r>
              <a:rPr lang="en-US" dirty="0" smtClean="0">
                <a:hlinkClick r:id="rId4" tooltip="population inversion: a state of a medium where a higher-lying electronic level has a higher population than a lower-lying level"/>
              </a:rPr>
              <a:t>population inversion</a:t>
            </a:r>
            <a:r>
              <a:rPr lang="en-US" dirty="0" smtClean="0"/>
              <a:t> and consequently net laser </a:t>
            </a:r>
            <a:r>
              <a:rPr lang="en-US" dirty="0" smtClean="0">
                <a:hlinkClick r:id="rId5" tooltip="gain: a measure of the strength of optical amplification"/>
              </a:rPr>
              <a:t>gain</a:t>
            </a:r>
            <a:r>
              <a:rPr lang="en-US" dirty="0" smtClean="0"/>
              <a:t> result only when more than half of the ions (or atoms) are </a:t>
            </a:r>
            <a:r>
              <a:rPr lang="en-US" dirty="0" smtClean="0">
                <a:hlinkClick r:id="rId6" tooltip="optical pumping: electronically exciting a medium with light, or specifically populating certain electronic levels"/>
              </a:rPr>
              <a:t>pumped</a:t>
            </a:r>
            <a:r>
              <a:rPr lang="en-US" dirty="0" smtClean="0"/>
              <a:t> into the upper laser level; the </a:t>
            </a:r>
            <a:r>
              <a:rPr lang="en-US" dirty="0" smtClean="0">
                <a:hlinkClick r:id="rId7" tooltip="threshold pump power: the pump power at which the laser threshold is reached"/>
              </a:rPr>
              <a:t>threshold pump power</a:t>
            </a:r>
            <a:r>
              <a:rPr lang="en-US" dirty="0" smtClean="0"/>
              <a:t> is thus fairly high. </a:t>
            </a:r>
            <a:r>
              <a:rPr lang="en-US" dirty="0" err="1" smtClean="0"/>
              <a:t>http://www.rp-photonics.com/four_level_and_three_level_gain_media.html</a:t>
            </a:r>
            <a:endParaRPr lang="en-US" dirty="0" smtClean="0"/>
          </a:p>
          <a:p>
            <a:endParaRPr lang="en-US" dirty="0" smtClean="0"/>
          </a:p>
          <a:p>
            <a:r>
              <a:rPr lang="en-US" sz="1200" kern="1200" dirty="0" smtClean="0">
                <a:solidFill>
                  <a:schemeClr val="tx1"/>
                </a:solidFill>
                <a:latin typeface="Calibri" pitchFamily="-1" charset="0"/>
                <a:ea typeface="ＭＳ Ｐゴシック" pitchFamily="-1" charset="-128"/>
                <a:cs typeface="ＭＳ Ｐゴシック" pitchFamily="-1" charset="-128"/>
              </a:rPr>
              <a:t>The ruby laser is a </a:t>
            </a:r>
            <a:r>
              <a:rPr lang="en-US" sz="1200" kern="1200" dirty="0" smtClean="0">
                <a:solidFill>
                  <a:schemeClr val="tx1"/>
                </a:solidFill>
                <a:latin typeface="Calibri" pitchFamily="-1" charset="0"/>
                <a:ea typeface="ＭＳ Ｐゴシック" pitchFamily="-1" charset="-128"/>
                <a:cs typeface="ＭＳ Ｐゴシック" pitchFamily="-1" charset="-128"/>
                <a:hlinkClick r:id="rId8"/>
              </a:rPr>
              <a:t>three level solid state laser. The </a:t>
            </a:r>
            <a:r>
              <a:rPr lang="en-US" sz="1200" kern="1200" dirty="0" smtClean="0">
                <a:solidFill>
                  <a:schemeClr val="tx1"/>
                </a:solidFill>
                <a:latin typeface="Calibri" pitchFamily="-1" charset="0"/>
                <a:ea typeface="ＭＳ Ｐゴシック" pitchFamily="-1" charset="-128"/>
                <a:cs typeface="ＭＳ Ｐゴシック" pitchFamily="-1" charset="-128"/>
                <a:hlinkClick r:id="rId9"/>
              </a:rPr>
              <a:t>active laser medium (laser gain/</a:t>
            </a:r>
            <a:r>
              <a:rPr lang="en-US" sz="1200" kern="1200" dirty="0" smtClean="0">
                <a:solidFill>
                  <a:schemeClr val="tx1"/>
                </a:solidFill>
                <a:latin typeface="Calibri" pitchFamily="-1" charset="0"/>
                <a:ea typeface="ＭＳ Ｐゴシック" pitchFamily="-1" charset="-128"/>
                <a:cs typeface="ＭＳ Ｐゴシック" pitchFamily="-1" charset="-128"/>
                <a:hlinkClick r:id="rId10"/>
              </a:rPr>
              <a:t>amplification medium) is a </a:t>
            </a:r>
            <a:r>
              <a:rPr lang="en-US" sz="1200" kern="1200" dirty="0" smtClean="0">
                <a:solidFill>
                  <a:schemeClr val="tx1"/>
                </a:solidFill>
                <a:latin typeface="Calibri" pitchFamily="-1" charset="0"/>
                <a:ea typeface="ＭＳ Ｐゴシック" pitchFamily="-1" charset="-128"/>
                <a:cs typeface="ＭＳ Ｐゴシック" pitchFamily="-1" charset="-128"/>
                <a:hlinkClick r:id="rId11"/>
              </a:rPr>
              <a:t>synthetic ruby rod that is energized through </a:t>
            </a:r>
            <a:r>
              <a:rPr lang="en-US" sz="1200" kern="1200" dirty="0" smtClean="0">
                <a:solidFill>
                  <a:schemeClr val="tx1"/>
                </a:solidFill>
                <a:latin typeface="Calibri" pitchFamily="-1" charset="0"/>
                <a:ea typeface="ＭＳ Ｐゴシック" pitchFamily="-1" charset="-128"/>
                <a:cs typeface="ＭＳ Ｐゴシック" pitchFamily="-1" charset="-128"/>
                <a:hlinkClick r:id="rId12"/>
              </a:rPr>
              <a:t>optical pumping, typically by a </a:t>
            </a:r>
            <a:r>
              <a:rPr lang="en-US" sz="1200" kern="1200" dirty="0" smtClean="0">
                <a:solidFill>
                  <a:schemeClr val="tx1"/>
                </a:solidFill>
                <a:latin typeface="Calibri" pitchFamily="-1" charset="0"/>
                <a:ea typeface="ＭＳ Ｐゴシック" pitchFamily="-1" charset="-128"/>
                <a:cs typeface="ＭＳ Ｐゴシック" pitchFamily="-1" charset="-128"/>
                <a:hlinkClick r:id="rId13"/>
              </a:rPr>
              <a:t>xenon flashtube. Ruby has very broad and powerful absorption bands in the visual spectrum, at 400 and 550 nm, and a very long fluorescence lifetime of 3 milliseconds. This allows for very high energy pumping, since the pulse duration can be much longer than with other materials. While ruby has a very wide absorption profile, its conversion efficiency is much lower than other mediums.[3]</a:t>
            </a:r>
            <a:endParaRPr lang="en-US" dirty="0"/>
          </a:p>
        </p:txBody>
      </p:sp>
    </p:spTree>
    <p:extLst>
      <p:ext uri="{BB962C8B-B14F-4D97-AF65-F5344CB8AC3E}">
        <p14:creationId xmlns:p14="http://schemas.microsoft.com/office/powerpoint/2010/main" val="704260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Lasermedium</a:t>
            </a:r>
            <a:r>
              <a:rPr lang="en-US" sz="1200" i="1" kern="1200" dirty="0" smtClean="0">
                <a:solidFill>
                  <a:schemeClr val="tx1"/>
                </a:solidFill>
                <a:latin typeface="Calibri" pitchFamily="-1" charset="0"/>
                <a:ea typeface="ＭＳ Ｐゴシック" pitchFamily="-1" charset="-128"/>
                <a:cs typeface="ＭＳ Ｐゴシック" pitchFamily="-1" charset="-128"/>
              </a:rPr>
              <a:t>: http://www.enlightenyourmind.net/Graphics/laser2.jpggain medium, optical gain medium, active gain medium, active laser medium</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a:t>
            </a:r>
            <a:endParaRPr lang="en-US" sz="1200" i="1" kern="1200" dirty="0" smtClean="0">
              <a:solidFill>
                <a:schemeClr val="tx1"/>
              </a:solidFill>
              <a:latin typeface="Calibri" pitchFamily="-1" charset="0"/>
              <a:ea typeface="ＭＳ Ｐゴシック" pitchFamily="-1" charset="-128"/>
              <a:cs typeface="ＭＳ Ｐゴシック" pitchFamily="-1" charset="-128"/>
            </a:endParaRPr>
          </a:p>
          <a:p>
            <a:pPr marL="228600" indent="-228600">
              <a:buAutoNum type="arabicPeriod"/>
            </a:pPr>
            <a:r>
              <a:rPr lang="en-US" sz="1200" kern="1200" dirty="0" smtClean="0">
                <a:solidFill>
                  <a:schemeClr val="tx1"/>
                </a:solidFill>
                <a:latin typeface="Calibri" pitchFamily="-1" charset="0"/>
                <a:ea typeface="ＭＳ Ｐゴシック" pitchFamily="-1" charset="-128"/>
                <a:cs typeface="ＭＳ Ｐゴシック" pitchFamily="-1" charset="-128"/>
              </a:rPr>
              <a:t>Active laser medium 2. Laser pumping energy 3. High reflector 4. Output coupler (partially reflecting) 5.</a:t>
            </a:r>
            <a:r>
              <a:rPr lang="en-US" sz="1200" kern="1200" baseline="0" dirty="0" smtClean="0">
                <a:solidFill>
                  <a:schemeClr val="tx1"/>
                </a:solidFill>
                <a:latin typeface="Calibri" pitchFamily="-1" charset="0"/>
                <a:ea typeface="ＭＳ Ｐゴシック" pitchFamily="-1" charset="-128"/>
                <a:cs typeface="ＭＳ Ｐゴシック" pitchFamily="-1" charset="-128"/>
              </a:rPr>
              <a:t> coherent, intense plane wave</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pPr marL="228600" indent="-228600">
              <a:buNone/>
            </a:pPr>
            <a:endParaRPr lang="en-US" dirty="0" smtClean="0"/>
          </a:p>
          <a:p>
            <a:pPr marL="228600" indent="-228600">
              <a:buNone/>
            </a:pPr>
            <a:r>
              <a:rPr lang="en-US" dirty="0" smtClean="0"/>
              <a:t>1  </a:t>
            </a:r>
            <a:r>
              <a:rPr lang="en-US" dirty="0" err="1" smtClean="0"/>
              <a:t>pompen</a:t>
            </a:r>
            <a:r>
              <a:rPr lang="en-US" dirty="0" smtClean="0"/>
              <a:t> + </a:t>
            </a:r>
            <a:r>
              <a:rPr lang="en-US" dirty="0" err="1" smtClean="0"/>
              <a:t>populatie</a:t>
            </a:r>
            <a:r>
              <a:rPr lang="en-US" dirty="0" smtClean="0"/>
              <a:t> </a:t>
            </a:r>
            <a:r>
              <a:rPr lang="en-US" dirty="0" err="1" smtClean="0"/>
              <a:t>inversie</a:t>
            </a:r>
            <a:r>
              <a:rPr lang="en-US" dirty="0" smtClean="0"/>
              <a:t> (</a:t>
            </a:r>
            <a:r>
              <a:rPr lang="en-US" dirty="0" err="1" smtClean="0"/>
              <a:t>energie</a:t>
            </a:r>
            <a:r>
              <a:rPr lang="en-US" dirty="0" smtClean="0"/>
              <a:t> </a:t>
            </a:r>
            <a:r>
              <a:rPr lang="en-US" dirty="0" err="1" smtClean="0"/>
              <a:t>toevoegen</a:t>
            </a:r>
            <a:r>
              <a:rPr lang="en-US" dirty="0" smtClean="0"/>
              <a:t>), </a:t>
            </a:r>
          </a:p>
          <a:p>
            <a:pPr marL="228600" indent="-228600">
              <a:buNone/>
            </a:pPr>
            <a:r>
              <a:rPr lang="en-US" dirty="0" smtClean="0"/>
              <a:t>2  </a:t>
            </a:r>
            <a:r>
              <a:rPr lang="en-US" dirty="0" err="1" smtClean="0"/>
              <a:t>spiegels</a:t>
            </a:r>
            <a:r>
              <a:rPr lang="en-US" dirty="0" smtClean="0"/>
              <a:t> + </a:t>
            </a:r>
            <a:r>
              <a:rPr lang="en-US" dirty="0" err="1" smtClean="0"/>
              <a:t>metastabiele</a:t>
            </a:r>
            <a:r>
              <a:rPr lang="en-US" dirty="0" smtClean="0"/>
              <a:t> </a:t>
            </a:r>
            <a:r>
              <a:rPr lang="en-US" dirty="0" err="1" smtClean="0"/>
              <a:t>toestand</a:t>
            </a:r>
            <a:r>
              <a:rPr lang="en-US" dirty="0" smtClean="0"/>
              <a:t> (</a:t>
            </a:r>
            <a:r>
              <a:rPr lang="en-US" dirty="0" err="1" smtClean="0"/>
              <a:t>energie</a:t>
            </a:r>
            <a:r>
              <a:rPr lang="en-US" dirty="0" smtClean="0"/>
              <a:t> </a:t>
            </a:r>
            <a:r>
              <a:rPr lang="en-US" dirty="0" err="1" smtClean="0"/>
              <a:t>opslaan</a:t>
            </a:r>
            <a:r>
              <a:rPr lang="en-US" dirty="0" smtClean="0"/>
              <a:t>)</a:t>
            </a:r>
          </a:p>
          <a:p>
            <a:pPr marL="228600" indent="-228600">
              <a:buNone/>
            </a:pPr>
            <a:r>
              <a:rPr lang="en-US" dirty="0" smtClean="0"/>
              <a:t>3  </a:t>
            </a:r>
            <a:r>
              <a:rPr lang="en-US" dirty="0" err="1" smtClean="0"/>
              <a:t>gestimuleerde</a:t>
            </a:r>
            <a:r>
              <a:rPr lang="en-US" dirty="0" smtClean="0"/>
              <a:t> </a:t>
            </a:r>
            <a:r>
              <a:rPr lang="en-US" dirty="0" err="1" smtClean="0"/>
              <a:t>emissie</a:t>
            </a:r>
            <a:r>
              <a:rPr lang="en-US" dirty="0" smtClean="0"/>
              <a:t> + </a:t>
            </a:r>
            <a:r>
              <a:rPr lang="en-US" dirty="0" err="1" smtClean="0"/>
              <a:t>gedeeltelijk</a:t>
            </a:r>
            <a:r>
              <a:rPr lang="en-US" dirty="0" smtClean="0"/>
              <a:t> </a:t>
            </a:r>
            <a:r>
              <a:rPr lang="en-US" dirty="0" err="1" smtClean="0"/>
              <a:t>doorlatende</a:t>
            </a:r>
            <a:r>
              <a:rPr lang="en-US" dirty="0" smtClean="0"/>
              <a:t> </a:t>
            </a:r>
            <a:r>
              <a:rPr lang="en-US" dirty="0" err="1" smtClean="0"/>
              <a:t>spiegel</a:t>
            </a:r>
            <a:r>
              <a:rPr lang="en-US" dirty="0" smtClean="0"/>
              <a:t> (</a:t>
            </a:r>
            <a:r>
              <a:rPr lang="en-US" dirty="0" err="1" smtClean="0"/>
              <a:t>vrijmaken</a:t>
            </a:r>
            <a:r>
              <a:rPr lang="en-US" dirty="0" smtClean="0"/>
              <a:t> </a:t>
            </a:r>
            <a:r>
              <a:rPr lang="en-US" dirty="0" err="1" smtClean="0"/>
              <a:t>energie</a:t>
            </a:r>
            <a:r>
              <a:rPr lang="en-US" dirty="0" smtClean="0"/>
              <a:t> via </a:t>
            </a:r>
            <a:r>
              <a:rPr lang="en-US" dirty="0" err="1" smtClean="0"/>
              <a:t>sneeuwbaleffect</a:t>
            </a:r>
            <a:r>
              <a:rPr lang="en-US" dirty="0" smtClean="0"/>
              <a:t> </a:t>
            </a:r>
            <a:r>
              <a:rPr lang="en-US" dirty="0" err="1" smtClean="0"/>
              <a:t>dat</a:t>
            </a:r>
            <a:r>
              <a:rPr lang="en-US" dirty="0" smtClean="0"/>
              <a:t> coherent </a:t>
            </a:r>
            <a:r>
              <a:rPr lang="en-US" dirty="0" err="1" smtClean="0"/>
              <a:t>licht</a:t>
            </a:r>
            <a:r>
              <a:rPr lang="en-US" dirty="0" smtClean="0"/>
              <a:t> </a:t>
            </a:r>
            <a:r>
              <a:rPr lang="en-US" dirty="0" err="1" smtClean="0"/>
              <a:t>oplevert</a:t>
            </a:r>
            <a:r>
              <a:rPr lang="en-US" dirty="0" smtClean="0"/>
              <a:t>)</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40</a:t>
            </a:fld>
            <a:endParaRPr lang="nl-NL"/>
          </a:p>
        </p:txBody>
      </p:sp>
    </p:spTree>
    <p:extLst>
      <p:ext uri="{BB962C8B-B14F-4D97-AF65-F5344CB8AC3E}">
        <p14:creationId xmlns:p14="http://schemas.microsoft.com/office/powerpoint/2010/main" val="1360627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7AFB0-A36D-B04D-9AE4-24E6C5DB2996}" type="slidenum">
              <a:rPr lang="en-US"/>
              <a:pPr/>
              <a:t>41</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dirty="0"/>
              <a:t>Figure 39-21. Energy levels for He and Ne. He is excited in the electric discharge to the E</a:t>
            </a:r>
            <a:r>
              <a:rPr lang="en-US" baseline="-25000" dirty="0"/>
              <a:t>1</a:t>
            </a:r>
            <a:r>
              <a:rPr lang="en-US" dirty="0"/>
              <a:t> state. This energy is transferred to the E</a:t>
            </a:r>
            <a:r>
              <a:rPr lang="en-US" baseline="-25000" dirty="0"/>
              <a:t>3</a:t>
            </a:r>
            <a:r>
              <a:rPr lang="en-US" dirty="0"/>
              <a:t>’ level of the Ne by collision. E</a:t>
            </a:r>
            <a:r>
              <a:rPr lang="en-US" baseline="-25000" dirty="0"/>
              <a:t>3</a:t>
            </a:r>
            <a:r>
              <a:rPr lang="en-US" dirty="0"/>
              <a:t>’ is </a:t>
            </a:r>
            <a:r>
              <a:rPr lang="en-US" dirty="0" err="1"/>
              <a:t>metastable</a:t>
            </a:r>
            <a:r>
              <a:rPr lang="en-US" dirty="0"/>
              <a:t> and decays to E</a:t>
            </a:r>
            <a:r>
              <a:rPr lang="en-US" baseline="-25000" dirty="0"/>
              <a:t>2</a:t>
            </a:r>
            <a:r>
              <a:rPr lang="en-US" dirty="0"/>
              <a:t>’ by stimulated emission.</a:t>
            </a:r>
          </a:p>
        </p:txBody>
      </p:sp>
    </p:spTree>
    <p:extLst>
      <p:ext uri="{BB962C8B-B14F-4D97-AF65-F5344CB8AC3E}">
        <p14:creationId xmlns:p14="http://schemas.microsoft.com/office/powerpoint/2010/main" val="4047207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7AFB0-A36D-B04D-9AE4-24E6C5DB2996}" type="slidenum">
              <a:rPr lang="en-US"/>
              <a:pPr/>
              <a:t>42</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GB" sz="1200" kern="1200" baseline="30000" dirty="0" smtClean="0">
                <a:solidFill>
                  <a:schemeClr val="tx1"/>
                </a:solidFill>
                <a:effectLst/>
                <a:latin typeface="Calibri" pitchFamily="-1" charset="0"/>
                <a:ea typeface="ＭＳ Ｐゴシック" pitchFamily="-1" charset="-128"/>
                <a:cs typeface="ＭＳ Ｐゴシック" pitchFamily="-1" charset="-128"/>
              </a:rPr>
              <a:t>2S+1</a:t>
            </a:r>
            <a:r>
              <a:rPr lang="en-GB" sz="1200" kern="1200" dirty="0" smtClean="0">
                <a:solidFill>
                  <a:schemeClr val="tx1"/>
                </a:solidFill>
                <a:effectLst/>
                <a:latin typeface="Calibri" pitchFamily="-1" charset="0"/>
                <a:ea typeface="ＭＳ Ｐゴシック" pitchFamily="-1" charset="-128"/>
                <a:cs typeface="ＭＳ Ｐゴシック" pitchFamily="-1" charset="-128"/>
              </a:rPr>
              <a:t>L</a:t>
            </a:r>
            <a:r>
              <a:rPr lang="en-GB" sz="1200" kern="1200" baseline="-25000" dirty="0" smtClean="0">
                <a:solidFill>
                  <a:schemeClr val="tx1"/>
                </a:solidFill>
                <a:effectLst/>
                <a:latin typeface="Calibri" pitchFamily="-1" charset="0"/>
                <a:ea typeface="ＭＳ Ｐゴシック" pitchFamily="-1" charset="-128"/>
                <a:cs typeface="ＭＳ Ｐゴシック" pitchFamily="-1" charset="-128"/>
              </a:rPr>
              <a:t>J</a:t>
            </a:r>
            <a:r>
              <a:rPr lang="en-GB" sz="1200" kern="1200" dirty="0" smtClean="0">
                <a:solidFill>
                  <a:schemeClr val="tx1"/>
                </a:solidFill>
                <a:effectLst/>
                <a:latin typeface="Calibri" pitchFamily="-1" charset="0"/>
                <a:ea typeface="ＭＳ Ｐゴシック" pitchFamily="-1" charset="-128"/>
                <a:cs typeface="ＭＳ Ｐゴシック" pitchFamily="-1" charset="-128"/>
              </a:rPr>
              <a:t> the crystal</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splits these into J + ½ sublevels.</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A carbon-dioxide laser's output is brought about by rotational energy levels and occurs in the far infrared at 10.6 microns</a:t>
            </a:r>
          </a:p>
          <a:p>
            <a:r>
              <a:rPr lang="en-US" dirty="0" smtClean="0"/>
              <a:t>http://technology.niagarac.on.ca/people/mcsele/lasers/Quantum.htm</a:t>
            </a:r>
          </a:p>
          <a:p>
            <a:endParaRPr lang="en-US" dirty="0" smtClean="0"/>
          </a:p>
          <a:p>
            <a:r>
              <a:rPr lang="en-GB" sz="1200" kern="1200" dirty="0" smtClean="0">
                <a:solidFill>
                  <a:schemeClr val="tx1"/>
                </a:solidFill>
                <a:effectLst/>
                <a:latin typeface="Calibri" pitchFamily="-1" charset="0"/>
                <a:ea typeface="ＭＳ Ｐゴシック" pitchFamily="-1" charset="-128"/>
                <a:cs typeface="ＭＳ Ｐゴシック" pitchFamily="-1" charset="-128"/>
              </a:rPr>
              <a:t>Yb3+: </a:t>
            </a:r>
            <a:r>
              <a:rPr lang="en-US" sz="1200" kern="1200" dirty="0" err="1" smtClean="0">
                <a:solidFill>
                  <a:schemeClr val="tx1"/>
                </a:solidFill>
                <a:effectLst/>
                <a:latin typeface="Calibri" pitchFamily="-1" charset="0"/>
                <a:ea typeface="ＭＳ Ｐゴシック" pitchFamily="-1" charset="-128"/>
                <a:cs typeface="ＭＳ Ｐゴシック" pitchFamily="-1" charset="-128"/>
              </a:rPr>
              <a:t>http://www.rp-photonics.com/ytterbium_doped_gain_media.html</a:t>
            </a:r>
            <a:endParaRPr lang="en-US"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In a nitrogen laser, for example, the lasing transition is a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vibronic</a:t>
            </a:r>
            <a:r>
              <a:rPr lang="en-GB" sz="1200" kern="1200" dirty="0" smtClean="0">
                <a:solidFill>
                  <a:schemeClr val="tx1"/>
                </a:solidFill>
                <a:effectLst/>
                <a:latin typeface="Calibri" pitchFamily="-1" charset="0"/>
                <a:ea typeface="ＭＳ Ｐゴシック" pitchFamily="-1" charset="-128"/>
                <a:cs typeface="ＭＳ Ｐゴシック" pitchFamily="-1" charset="-128"/>
              </a:rPr>
              <a:t> one involving both electronic and vibrational levels. This leads to a gas laser transition with relatively broadband output (0.1nm) - many times wider than 'traditional' gas lasers. The energy levels defining this gas laser are really 'bands' where transitions can occur between these bands giving a range of possible wavelengths rather than a sharply defined line. </a:t>
            </a:r>
          </a:p>
          <a:p>
            <a:endParaRPr lang="nl-NL" sz="1200" kern="1200" dirty="0" smtClean="0">
              <a:solidFill>
                <a:schemeClr val="tx1"/>
              </a:solidFill>
              <a:effectLst/>
              <a:latin typeface="Calibri" pitchFamily="-1" charset="0"/>
              <a:ea typeface="ＭＳ Ｐゴシック" pitchFamily="-1"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kern="1200" dirty="0" err="1" smtClean="0">
                <a:solidFill>
                  <a:schemeClr val="tx1"/>
                </a:solidFill>
                <a:effectLst/>
                <a:latin typeface="Calibri" pitchFamily="-1" charset="0"/>
                <a:ea typeface="ＭＳ Ｐゴシック" pitchFamily="-1" charset="-128"/>
              </a:rPr>
              <a:t>Erbium</a:t>
            </a:r>
            <a:r>
              <a:rPr lang="nl-NL" sz="1200" kern="1200" dirty="0" smtClean="0">
                <a:solidFill>
                  <a:schemeClr val="tx1"/>
                </a:solidFill>
                <a:effectLst/>
                <a:latin typeface="Calibri" pitchFamily="-1" charset="0"/>
                <a:ea typeface="ＭＳ Ｐゴシック" pitchFamily="-1" charset="-128"/>
              </a:rPr>
              <a:t> niet efficiënt</a:t>
            </a:r>
            <a:r>
              <a:rPr lang="nl-NL" sz="1200" kern="1200" baseline="0" dirty="0" smtClean="0">
                <a:solidFill>
                  <a:schemeClr val="tx1"/>
                </a:solidFill>
                <a:effectLst/>
                <a:latin typeface="Calibri" pitchFamily="-1" charset="0"/>
                <a:ea typeface="ＭＳ Ｐゴシック" pitchFamily="-1" charset="-128"/>
              </a:rPr>
              <a:t> maar nuttig voor glasfibers; </a:t>
            </a:r>
            <a:r>
              <a:rPr lang="en-US" b="1" dirty="0" smtClean="0"/>
              <a:t>Erbium-doped optical </a:t>
            </a:r>
            <a:r>
              <a:rPr lang="en-US" b="1" dirty="0" err="1" smtClean="0"/>
              <a:t>fibre</a:t>
            </a:r>
            <a:r>
              <a:rPr lang="en-US" b="1" dirty="0" smtClean="0"/>
              <a:t> amplifiers</a:t>
            </a:r>
          </a:p>
          <a:p>
            <a:endParaRPr lang="nl-NL" sz="1200" kern="1200" dirty="0" smtClean="0">
              <a:solidFill>
                <a:schemeClr val="tx1"/>
              </a:solidFill>
              <a:effectLst/>
              <a:latin typeface="Calibri" pitchFamily="-1" charset="0"/>
              <a:ea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Dye lasers usually involve all three mechanisms which leads to a continuum output over a given range. By tuning the feedback mechanism one can selectively amplify a given wavelength - these lasers are truly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tunable</a:t>
            </a:r>
            <a:r>
              <a:rPr lang="en-GB" sz="1200" kern="1200" dirty="0" smtClean="0">
                <a:solidFill>
                  <a:schemeClr val="tx1"/>
                </a:solidFill>
                <a:effectLst/>
                <a:latin typeface="Calibri" pitchFamily="-1" charset="0"/>
                <a:ea typeface="ＭＳ Ｐゴシック" pitchFamily="-1" charset="-128"/>
                <a:cs typeface="ＭＳ Ｐゴシック" pitchFamily="-1" charset="-128"/>
              </a:rPr>
              <a:t>.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Remember, too, that quantum mechanics can give rise to amazingly large numbers of closely-spaced levels. This happens in ion lasers (see below) where there are a number of laser transitions closely spaced (in the case of an argon ion laser, ten lasing lines appear in the blue-green-violet region).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US" i="1" dirty="0" err="1" smtClean="0"/>
              <a:t>Nd</a:t>
            </a:r>
            <a:r>
              <a:rPr lang="en-US" dirty="0" err="1" smtClean="0"/>
              <a:t>:</a:t>
            </a:r>
            <a:r>
              <a:rPr lang="en-US" i="1" dirty="0" err="1" smtClean="0"/>
              <a:t>YAG</a:t>
            </a:r>
            <a:r>
              <a:rPr lang="en-US" dirty="0" smtClean="0"/>
              <a:t> is </a:t>
            </a:r>
            <a:r>
              <a:rPr lang="en-US" dirty="0" err="1" smtClean="0"/>
              <a:t>een</a:t>
            </a:r>
            <a:r>
              <a:rPr lang="en-US" dirty="0" smtClean="0"/>
              <a:t> </a:t>
            </a:r>
            <a:r>
              <a:rPr lang="en-US" dirty="0" err="1" smtClean="0"/>
              <a:t>acroniem</a:t>
            </a:r>
            <a:r>
              <a:rPr lang="en-US" dirty="0" smtClean="0"/>
              <a:t> </a:t>
            </a:r>
            <a:r>
              <a:rPr lang="en-US" dirty="0" err="1" smtClean="0"/>
              <a:t>voor</a:t>
            </a:r>
            <a:r>
              <a:rPr lang="en-US" dirty="0" smtClean="0"/>
              <a:t> "neodymium-</a:t>
            </a:r>
            <a:r>
              <a:rPr lang="en-US" dirty="0" err="1" smtClean="0"/>
              <a:t>gedoteerd</a:t>
            </a:r>
            <a:r>
              <a:rPr lang="en-US" dirty="0" smtClean="0"/>
              <a:t> YAG-</a:t>
            </a:r>
            <a:r>
              <a:rPr lang="en-US" dirty="0" err="1" smtClean="0"/>
              <a:t>kristal</a:t>
            </a:r>
            <a:r>
              <a:rPr lang="en-US" dirty="0" smtClean="0"/>
              <a:t>" (Nd:Y3Al5O12), </a:t>
            </a:r>
            <a:r>
              <a:rPr lang="en-US" dirty="0" err="1" smtClean="0"/>
              <a:t>waarbij</a:t>
            </a:r>
            <a:r>
              <a:rPr lang="en-US" dirty="0" smtClean="0"/>
              <a:t> YAG </a:t>
            </a:r>
            <a:r>
              <a:rPr lang="en-US" dirty="0" err="1" smtClean="0"/>
              <a:t>staat</a:t>
            </a:r>
            <a:r>
              <a:rPr lang="en-US" dirty="0" smtClean="0"/>
              <a:t> </a:t>
            </a:r>
            <a:r>
              <a:rPr lang="en-US" dirty="0" err="1" smtClean="0"/>
              <a:t>voor</a:t>
            </a:r>
            <a:r>
              <a:rPr lang="en-US" dirty="0" smtClean="0"/>
              <a:t> yttrium-</a:t>
            </a:r>
            <a:r>
              <a:rPr lang="en-US" dirty="0" err="1" smtClean="0"/>
              <a:t>aluminium-granaat</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To complicate matters there are also four-level lasers like the YAG. In the YAG laser energy absorbed by the laser rod pumps an upper energy level (actually two levels but who's counting :) which decays quickly (without radiating energy) to an upper laser level. From there neodymium atoms emit a photon at 1064nm (IR) and fall in energy to a lower laser state. Finally atoms at the lower state fall to ground state and the cycle begins again. Incidentally, the lasing transition in the YAG laser is from an 'F' level to an 'I' level (n=6 to n=3). Four levels are involved here: the upper pumped level, two lasing levels, and the ground level. Four level lasers are notoriously efficient.  Main laser transition</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at </a:t>
            </a:r>
            <a:r>
              <a:rPr lang="en-GB" sz="1200" kern="1200" dirty="0" smtClean="0">
                <a:solidFill>
                  <a:schemeClr val="tx1"/>
                </a:solidFill>
                <a:effectLst/>
                <a:latin typeface="Calibri" pitchFamily="-1" charset="0"/>
                <a:ea typeface="ＭＳ Ｐゴシック" pitchFamily="-1" charset="-128"/>
                <a:cs typeface="ＭＳ Ｐゴシック" pitchFamily="-1" charset="-128"/>
              </a:rPr>
              <a:t>1064 nm</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Level Lifetime </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One problem that might be encountered along the way is the lifetime of lasing levels. Some levels have very long lifetimes (metastable). If the lower level of the lasing transition has a longer lifetime than the upper level then lasing action may not be possible at all or might be possible only in pulsed mode. Many practical lasers such as the nitrogen and copper-vapour laser have this situation. In both these cases, the upper-lasing levels can be preferentially filled, quickly, by a pulsed discharge of 100's of amperes or more! If the upper level fills quickly and population inversion can be achieved, lasing action will begin. Soon, though, the lower lasing level fills, the population at that level exceeding the upper level (and staying that way since it's lifetime is longer) and lasing ceases. In the case of the , lasing ceases after 10-20nS. In the copper-vapour laser, about 150nS. Both of these lasers operate strictly in pulsed mode and CW laser action cannot be achieved.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N2-laser </a:t>
            </a:r>
            <a:r>
              <a:rPr lang="en-GB" dirty="0" smtClean="0">
                <a:effectLst/>
              </a:rPr>
              <a:t>The metastable lower level lifetime is 40 </a:t>
            </a:r>
            <a:r>
              <a:rPr lang="en-GB" dirty="0" err="1" smtClean="0">
                <a:effectLst/>
              </a:rPr>
              <a:t>μs</a:t>
            </a:r>
            <a:r>
              <a:rPr lang="en-GB" dirty="0" smtClean="0">
                <a:effectLst/>
              </a:rPr>
              <a:t> (25 kHz), thus, the laser self-terminates, typically in less than 20 ns.</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http://</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en.wikipedia.org/wiki/Nitrogen_laser</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err="1" smtClean="0">
                <a:solidFill>
                  <a:schemeClr val="tx1"/>
                </a:solidFill>
                <a:effectLst/>
                <a:latin typeface="Calibri" pitchFamily="-1" charset="0"/>
                <a:ea typeface="ＭＳ Ｐゴシック" pitchFamily="-1" charset="-128"/>
                <a:cs typeface="ＭＳ Ｐゴシック" pitchFamily="-1" charset="-128"/>
              </a:rPr>
              <a:t>Vulgas</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a:t>
            </a:r>
            <a:r>
              <a:rPr lang="en-US" dirty="0" smtClean="0"/>
              <a:t>a mix of a </a:t>
            </a:r>
            <a:r>
              <a:rPr lang="en-US" dirty="0" smtClean="0">
                <a:hlinkClick r:id="rId3" tooltip="Noble gas"/>
              </a:rPr>
              <a:t>noble gas</a:t>
            </a:r>
            <a:r>
              <a:rPr lang="en-US" dirty="0" smtClean="0"/>
              <a:t> (up to 0.9) and nitrogen enhance elastic scattering of electrons over electron multiplying and thus widens avalanches and streamers.</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r>
              <a:rPr lang="nl-NL" dirty="0" smtClean="0"/>
              <a:t>Ga naar: </a:t>
            </a:r>
            <a:r>
              <a:rPr lang="nl-NL" dirty="0" smtClean="0">
                <a:hlinkClick r:id="rId4"/>
              </a:rPr>
              <a:t>navigatie</a:t>
            </a:r>
            <a:r>
              <a:rPr lang="nl-NL" dirty="0" smtClean="0"/>
              <a:t>, </a:t>
            </a:r>
            <a:r>
              <a:rPr lang="nl-NL" dirty="0" smtClean="0">
                <a:hlinkClick r:id="rId5"/>
              </a:rPr>
              <a:t>zoeken</a:t>
            </a:r>
            <a:r>
              <a:rPr lang="nl-NL" dirty="0" smtClean="0"/>
              <a:t> </a:t>
            </a:r>
          </a:p>
          <a:p>
            <a:pPr rtl="0"/>
            <a:r>
              <a:rPr lang="nl-NL" b="1" dirty="0" smtClean="0">
                <a:effectLst/>
              </a:rPr>
              <a:t>Q-switch</a:t>
            </a:r>
            <a:r>
              <a:rPr lang="nl-NL" dirty="0" smtClean="0">
                <a:effectLst/>
              </a:rPr>
              <a:t> is een Engelse term (Duits: </a:t>
            </a:r>
            <a:r>
              <a:rPr lang="nl-NL" i="1" dirty="0" err="1" smtClean="0">
                <a:effectLst/>
              </a:rPr>
              <a:t>Güteschalter</a:t>
            </a:r>
            <a:r>
              <a:rPr lang="nl-NL" dirty="0" smtClean="0">
                <a:effectLst/>
              </a:rPr>
              <a:t>) om een toestel aan te duiden dat van een continue (CW, Engels: </a:t>
            </a:r>
            <a:r>
              <a:rPr lang="nl-NL" i="1" dirty="0" err="1" smtClean="0">
                <a:effectLst/>
              </a:rPr>
              <a:t>Continuous</a:t>
            </a:r>
            <a:r>
              <a:rPr lang="nl-NL" i="1" dirty="0" smtClean="0">
                <a:effectLst/>
              </a:rPr>
              <a:t> Wave</a:t>
            </a:r>
            <a:r>
              <a:rPr lang="nl-NL" dirty="0" smtClean="0">
                <a:effectLst/>
              </a:rPr>
              <a:t>, Duits: </a:t>
            </a:r>
            <a:r>
              <a:rPr lang="nl-NL" i="1" dirty="0" err="1" smtClean="0">
                <a:effectLst/>
              </a:rPr>
              <a:t>Dauerstrich</a:t>
            </a:r>
            <a:r>
              <a:rPr lang="nl-NL" dirty="0" smtClean="0">
                <a:effectLst/>
              </a:rPr>
              <a:t>) </a:t>
            </a:r>
            <a:r>
              <a:rPr lang="nl-NL" dirty="0" smtClean="0">
                <a:effectLst/>
                <a:hlinkClick r:id="rId6" tooltip="Laser (licht)"/>
              </a:rPr>
              <a:t>laser (licht)</a:t>
            </a:r>
            <a:r>
              <a:rPr lang="nl-NL" dirty="0" smtClean="0">
                <a:effectLst/>
              </a:rPr>
              <a:t> korte, grote pulsen maakt (Duits: </a:t>
            </a:r>
            <a:r>
              <a:rPr lang="nl-NL" i="1" dirty="0" err="1" smtClean="0">
                <a:effectLst/>
              </a:rPr>
              <a:t>Riesenimpuls</a:t>
            </a:r>
            <a:r>
              <a:rPr lang="nl-NL" dirty="0" smtClean="0">
                <a:effectLst/>
              </a:rPr>
              <a:t>) door de kwaliteitsfactor (Engels: </a:t>
            </a:r>
            <a:r>
              <a:rPr lang="nl-NL" i="1" dirty="0" err="1" smtClean="0">
                <a:effectLst/>
              </a:rPr>
              <a:t>Quality</a:t>
            </a:r>
            <a:r>
              <a:rPr lang="nl-NL" i="1" dirty="0" smtClean="0">
                <a:effectLst/>
              </a:rPr>
              <a:t> factor</a:t>
            </a:r>
            <a:r>
              <a:rPr lang="nl-NL" dirty="0" smtClean="0">
                <a:effectLst/>
              </a:rPr>
              <a:t>) Q van laag naar hoog te schakelen. Doorgaans is het toestel een </a:t>
            </a:r>
            <a:r>
              <a:rPr lang="nl-NL" dirty="0" err="1" smtClean="0">
                <a:effectLst/>
                <a:hlinkClick r:id="rId7" tooltip="Akoesto-optica"/>
              </a:rPr>
              <a:t>akoesto</a:t>
            </a:r>
            <a:r>
              <a:rPr lang="nl-NL" dirty="0" smtClean="0">
                <a:effectLst/>
                <a:hlinkClick r:id="rId7" tooltip="Akoesto-optica"/>
              </a:rPr>
              <a:t>-optische</a:t>
            </a:r>
            <a:r>
              <a:rPr lang="nl-NL" dirty="0" smtClean="0">
                <a:effectLst/>
              </a:rPr>
              <a:t> modulator. Die bevindt zich in de laserresonator, dus binnen de spiegels. Als de modulator in de ene stand staat, is de kwaliteitsfactor Q van de resonator laag en gaat al het pompvermogen in de maximale </a:t>
            </a:r>
            <a:r>
              <a:rPr lang="nl-NL" dirty="0" smtClean="0">
                <a:effectLst/>
                <a:hlinkClick r:id="rId8" tooltip="Populatie-inversie"/>
              </a:rPr>
              <a:t>populatie-inversie</a:t>
            </a:r>
            <a:r>
              <a:rPr lang="nl-NL" dirty="0" smtClean="0">
                <a:effectLst/>
              </a:rPr>
              <a:t>. Als dan de modulator naar de andere stand gaat, verhoogt Q naar de normale waarde en komt al de opgeslagen energie vrij in een korte puls (rond 100 nanoseconde). De modulator schakelt typisch aan een frequentie tussen 1 en 10 </a:t>
            </a:r>
            <a:r>
              <a:rPr lang="nl-NL" dirty="0" err="1" smtClean="0">
                <a:effectLst/>
              </a:rPr>
              <a:t>kHz.</a:t>
            </a:r>
            <a:r>
              <a:rPr lang="nl-NL" dirty="0" smtClean="0">
                <a:effectLst/>
              </a:rPr>
              <a:t> De Q-switch wordt veel gebruikt met een </a:t>
            </a:r>
            <a:r>
              <a:rPr lang="nl-NL" dirty="0" err="1" smtClean="0">
                <a:effectLst/>
                <a:hlinkClick r:id="rId9" tooltip="Nd:YAG laser"/>
              </a:rPr>
              <a:t>Nd:YAG</a:t>
            </a:r>
            <a:r>
              <a:rPr lang="nl-NL" dirty="0" smtClean="0">
                <a:effectLst/>
                <a:hlinkClick r:id="rId9" tooltip="Nd:YAG laser"/>
              </a:rPr>
              <a:t> laser</a:t>
            </a:r>
            <a:r>
              <a:rPr lang="nl-NL" dirty="0" smtClean="0">
                <a:effectLst/>
              </a:rPr>
              <a:t>.</a:t>
            </a:r>
          </a:p>
          <a:p>
            <a:endParaRPr lang="en-US" dirty="0"/>
          </a:p>
        </p:txBody>
      </p:sp>
    </p:spTree>
    <p:extLst>
      <p:ext uri="{BB962C8B-B14F-4D97-AF65-F5344CB8AC3E}">
        <p14:creationId xmlns:p14="http://schemas.microsoft.com/office/powerpoint/2010/main" val="88733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7AFB0-A36D-B04D-9AE4-24E6C5DB2996}" type="slidenum">
              <a:rPr lang="en-US"/>
              <a:pPr/>
              <a:t>43</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GB" sz="1200" kern="1200" baseline="30000" dirty="0" smtClean="0">
                <a:solidFill>
                  <a:schemeClr val="tx1"/>
                </a:solidFill>
                <a:effectLst/>
                <a:latin typeface="Calibri" pitchFamily="-1" charset="0"/>
                <a:ea typeface="ＭＳ Ｐゴシック" pitchFamily="-1" charset="-128"/>
                <a:cs typeface="ＭＳ Ｐゴシック" pitchFamily="-1" charset="-128"/>
              </a:rPr>
              <a:t>2S+1</a:t>
            </a:r>
            <a:r>
              <a:rPr lang="en-GB" sz="1200" kern="1200" dirty="0" smtClean="0">
                <a:solidFill>
                  <a:schemeClr val="tx1"/>
                </a:solidFill>
                <a:effectLst/>
                <a:latin typeface="Calibri" pitchFamily="-1" charset="0"/>
                <a:ea typeface="ＭＳ Ｐゴシック" pitchFamily="-1" charset="-128"/>
                <a:cs typeface="ＭＳ Ｐゴシック" pitchFamily="-1" charset="-128"/>
              </a:rPr>
              <a:t>L</a:t>
            </a:r>
            <a:r>
              <a:rPr lang="en-GB" sz="1200" kern="1200" baseline="-25000" dirty="0" smtClean="0">
                <a:solidFill>
                  <a:schemeClr val="tx1"/>
                </a:solidFill>
                <a:effectLst/>
                <a:latin typeface="Calibri" pitchFamily="-1" charset="0"/>
                <a:ea typeface="ＭＳ Ｐゴシック" pitchFamily="-1" charset="-128"/>
                <a:cs typeface="ＭＳ Ｐゴシック" pitchFamily="-1" charset="-128"/>
              </a:rPr>
              <a:t>J</a:t>
            </a:r>
            <a:r>
              <a:rPr lang="en-GB" sz="1200" kern="1200" dirty="0" smtClean="0">
                <a:solidFill>
                  <a:schemeClr val="tx1"/>
                </a:solidFill>
                <a:effectLst/>
                <a:latin typeface="Calibri" pitchFamily="-1" charset="0"/>
                <a:ea typeface="ＭＳ Ｐゴシック" pitchFamily="-1" charset="-128"/>
                <a:cs typeface="ＭＳ Ｐゴシック" pitchFamily="-1" charset="-128"/>
              </a:rPr>
              <a:t> the crystal</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splits these into J + ½ sublevels.</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A carbon-dioxide laser's output is brought about by rotational energy levels and occurs in the far infrared at 10.6 microns</a:t>
            </a:r>
          </a:p>
          <a:p>
            <a:r>
              <a:rPr lang="en-US" dirty="0" smtClean="0"/>
              <a:t>http://technology.niagarac.on.ca/people/mcsele/lasers/Quantum.htm</a:t>
            </a:r>
          </a:p>
          <a:p>
            <a:endParaRPr lang="en-US" dirty="0" smtClean="0"/>
          </a:p>
          <a:p>
            <a:r>
              <a:rPr lang="en-GB" sz="1200" kern="1200" dirty="0" smtClean="0">
                <a:solidFill>
                  <a:schemeClr val="tx1"/>
                </a:solidFill>
                <a:effectLst/>
                <a:latin typeface="Calibri" pitchFamily="-1" charset="0"/>
                <a:ea typeface="ＭＳ Ｐゴシック" pitchFamily="-1" charset="-128"/>
                <a:cs typeface="ＭＳ Ｐゴシック" pitchFamily="-1" charset="-128"/>
              </a:rPr>
              <a:t>Yb3+: </a:t>
            </a:r>
            <a:r>
              <a:rPr lang="en-US" sz="1200" kern="1200" dirty="0" err="1" smtClean="0">
                <a:solidFill>
                  <a:schemeClr val="tx1"/>
                </a:solidFill>
                <a:effectLst/>
                <a:latin typeface="Calibri" pitchFamily="-1" charset="0"/>
                <a:ea typeface="ＭＳ Ｐゴシック" pitchFamily="-1" charset="-128"/>
                <a:cs typeface="ＭＳ Ｐゴシック" pitchFamily="-1" charset="-128"/>
              </a:rPr>
              <a:t>http://www.rp-photonics.com/ytterbium_doped_gain_media.html</a:t>
            </a:r>
            <a:endParaRPr lang="en-US"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In a nitrogen laser, for example, the lasing transition is a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vibronic</a:t>
            </a:r>
            <a:r>
              <a:rPr lang="en-GB" sz="1200" kern="1200" dirty="0" smtClean="0">
                <a:solidFill>
                  <a:schemeClr val="tx1"/>
                </a:solidFill>
                <a:effectLst/>
                <a:latin typeface="Calibri" pitchFamily="-1" charset="0"/>
                <a:ea typeface="ＭＳ Ｐゴシック" pitchFamily="-1" charset="-128"/>
                <a:cs typeface="ＭＳ Ｐゴシック" pitchFamily="-1" charset="-128"/>
              </a:rPr>
              <a:t> one involving both electronic and vibrational levels. This leads to a gas laser transition with relatively broadband output (0.1nm) - many times wider than 'traditional' gas lasers. The energy levels defining this gas laser are really 'bands' where transitions can occur between these bands giving a range of possible wavelengths rather than a sharply defined line. </a:t>
            </a:r>
          </a:p>
          <a:p>
            <a:endParaRPr lang="nl-NL" sz="1200" kern="1200" dirty="0" smtClean="0">
              <a:solidFill>
                <a:schemeClr val="tx1"/>
              </a:solidFill>
              <a:effectLst/>
              <a:latin typeface="Calibri" pitchFamily="-1" charset="0"/>
              <a:ea typeface="ＭＳ Ｐゴシック" pitchFamily="-1"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kern="1200" dirty="0" err="1" smtClean="0">
                <a:solidFill>
                  <a:schemeClr val="tx1"/>
                </a:solidFill>
                <a:effectLst/>
                <a:latin typeface="Calibri" pitchFamily="-1" charset="0"/>
                <a:ea typeface="ＭＳ Ｐゴシック" pitchFamily="-1" charset="-128"/>
              </a:rPr>
              <a:t>Erbium</a:t>
            </a:r>
            <a:r>
              <a:rPr lang="nl-NL" sz="1200" kern="1200" dirty="0" smtClean="0">
                <a:solidFill>
                  <a:schemeClr val="tx1"/>
                </a:solidFill>
                <a:effectLst/>
                <a:latin typeface="Calibri" pitchFamily="-1" charset="0"/>
                <a:ea typeface="ＭＳ Ｐゴシック" pitchFamily="-1" charset="-128"/>
              </a:rPr>
              <a:t> niet efficiënt</a:t>
            </a:r>
            <a:r>
              <a:rPr lang="nl-NL" sz="1200" kern="1200" baseline="0" dirty="0" smtClean="0">
                <a:solidFill>
                  <a:schemeClr val="tx1"/>
                </a:solidFill>
                <a:effectLst/>
                <a:latin typeface="Calibri" pitchFamily="-1" charset="0"/>
                <a:ea typeface="ＭＳ Ｐゴシック" pitchFamily="-1" charset="-128"/>
              </a:rPr>
              <a:t> maar nuttig voor glasfibers; </a:t>
            </a:r>
            <a:r>
              <a:rPr lang="en-US" b="1" dirty="0" smtClean="0"/>
              <a:t>Erbium-doped optical </a:t>
            </a:r>
            <a:r>
              <a:rPr lang="en-US" b="1" dirty="0" err="1" smtClean="0"/>
              <a:t>fibre</a:t>
            </a:r>
            <a:r>
              <a:rPr lang="en-US" b="1" dirty="0" smtClean="0"/>
              <a:t> amplifiers</a:t>
            </a:r>
          </a:p>
          <a:p>
            <a:endParaRPr lang="nl-NL" sz="1200" kern="1200" dirty="0" smtClean="0">
              <a:solidFill>
                <a:schemeClr val="tx1"/>
              </a:solidFill>
              <a:effectLst/>
              <a:latin typeface="Calibri" pitchFamily="-1" charset="0"/>
              <a:ea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Dye lasers usually involve all three mechanisms which leads to a continuum output over a given range. By tuning the feedback mechanism one can selectively amplify a given wavelength - these lasers are truly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tunable</a:t>
            </a:r>
            <a:r>
              <a:rPr lang="en-GB" sz="1200" kern="1200" dirty="0" smtClean="0">
                <a:solidFill>
                  <a:schemeClr val="tx1"/>
                </a:solidFill>
                <a:effectLst/>
                <a:latin typeface="Calibri" pitchFamily="-1" charset="0"/>
                <a:ea typeface="ＭＳ Ｐゴシック" pitchFamily="-1" charset="-128"/>
                <a:cs typeface="ＭＳ Ｐゴシック" pitchFamily="-1" charset="-128"/>
              </a:rPr>
              <a:t>.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Remember, too, that quantum mechanics can give rise to amazingly large numbers of closely-spaced levels. This happens in ion lasers (see below) where there are a number of laser transitions closely spaced (in the case of an argon ion laser, ten lasing lines appear in the blue-green-violet region).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US" i="1" dirty="0" err="1" smtClean="0"/>
              <a:t>Nd</a:t>
            </a:r>
            <a:r>
              <a:rPr lang="en-US" dirty="0" err="1" smtClean="0"/>
              <a:t>:</a:t>
            </a:r>
            <a:r>
              <a:rPr lang="en-US" i="1" dirty="0" err="1" smtClean="0"/>
              <a:t>YAG</a:t>
            </a:r>
            <a:r>
              <a:rPr lang="en-US" dirty="0" smtClean="0"/>
              <a:t> is </a:t>
            </a:r>
            <a:r>
              <a:rPr lang="en-US" dirty="0" err="1" smtClean="0"/>
              <a:t>een</a:t>
            </a:r>
            <a:r>
              <a:rPr lang="en-US" dirty="0" smtClean="0"/>
              <a:t> </a:t>
            </a:r>
            <a:r>
              <a:rPr lang="en-US" dirty="0" err="1" smtClean="0"/>
              <a:t>acroniem</a:t>
            </a:r>
            <a:r>
              <a:rPr lang="en-US" dirty="0" smtClean="0"/>
              <a:t> </a:t>
            </a:r>
            <a:r>
              <a:rPr lang="en-US" dirty="0" err="1" smtClean="0"/>
              <a:t>voor</a:t>
            </a:r>
            <a:r>
              <a:rPr lang="en-US" dirty="0" smtClean="0"/>
              <a:t> "neodymium-</a:t>
            </a:r>
            <a:r>
              <a:rPr lang="en-US" dirty="0" err="1" smtClean="0"/>
              <a:t>gedoteerd</a:t>
            </a:r>
            <a:r>
              <a:rPr lang="en-US" dirty="0" smtClean="0"/>
              <a:t> YAG-</a:t>
            </a:r>
            <a:r>
              <a:rPr lang="en-US" dirty="0" err="1" smtClean="0"/>
              <a:t>kristal</a:t>
            </a:r>
            <a:r>
              <a:rPr lang="en-US" dirty="0" smtClean="0"/>
              <a:t>" (Nd:Y3Al5O12), </a:t>
            </a:r>
            <a:r>
              <a:rPr lang="en-US" dirty="0" err="1" smtClean="0"/>
              <a:t>waarbij</a:t>
            </a:r>
            <a:r>
              <a:rPr lang="en-US" dirty="0" smtClean="0"/>
              <a:t> YAG </a:t>
            </a:r>
            <a:r>
              <a:rPr lang="en-US" dirty="0" err="1" smtClean="0"/>
              <a:t>staat</a:t>
            </a:r>
            <a:r>
              <a:rPr lang="en-US" dirty="0" smtClean="0"/>
              <a:t> </a:t>
            </a:r>
            <a:r>
              <a:rPr lang="en-US" dirty="0" err="1" smtClean="0"/>
              <a:t>voor</a:t>
            </a:r>
            <a:r>
              <a:rPr lang="en-US" dirty="0" smtClean="0"/>
              <a:t> yttrium-</a:t>
            </a:r>
            <a:r>
              <a:rPr lang="en-US" dirty="0" err="1" smtClean="0"/>
              <a:t>aluminium-granaat</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To complicate matters there are also four-level lasers like the YAG. In the YAG laser energy absorbed by the laser rod pumps an upper energy level (actually two levels but who's counting :) which decays quickly (without radiating energy) to an upper laser level. From there neodymium atoms emit a photon at 1064nm (IR) and fall in energy to a lower laser state. Finally atoms at the lower state fall to ground state and the cycle begins again. Incidentally, the lasing transition in the YAG laser is from an 'F' level to an 'I' level (n=6 to n=3). Four levels are involved here: the upper pumped level, two lasing levels, and the ground level. Four level lasers are notoriously efficient.  Main laser transition</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at </a:t>
            </a:r>
            <a:r>
              <a:rPr lang="en-GB" sz="1200" kern="1200" dirty="0" smtClean="0">
                <a:solidFill>
                  <a:schemeClr val="tx1"/>
                </a:solidFill>
                <a:effectLst/>
                <a:latin typeface="Calibri" pitchFamily="-1" charset="0"/>
                <a:ea typeface="ＭＳ Ｐゴシック" pitchFamily="-1" charset="-128"/>
                <a:cs typeface="ＭＳ Ｐゴシック" pitchFamily="-1" charset="-128"/>
              </a:rPr>
              <a:t>1064 nm</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Level Lifetime </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One problem that might be encountered along the way is the lifetime of lasing levels. Some levels have very long lifetimes (metastable). If the lower level of the lasing transition has a longer lifetime than the upper level then lasing action may not be possible at all or might be possible only in pulsed mode. Many practical lasers such as the nitrogen and copper-vapour laser have this situation. In both these cases, the upper-lasing levels can be preferentially filled, quickly, by a pulsed discharge of 100's of amperes or more! If the upper level fills quickly and population inversion can be achieved, lasing action will begin. Soon, though, the lower lasing level fills, the population at that level exceeding the upper level (and staying that way since it's lifetime is longer) and lasing ceases. In the case of the , lasing ceases after 10-20nS. In the copper-vapour laser, about 150nS. Both of these lasers operate strictly in pulsed mode and CW laser action cannot be achieved.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N2-laser </a:t>
            </a:r>
            <a:r>
              <a:rPr lang="en-GB" dirty="0" smtClean="0">
                <a:effectLst/>
              </a:rPr>
              <a:t>The metastable lower level lifetime is 40 </a:t>
            </a:r>
            <a:r>
              <a:rPr lang="en-GB" dirty="0" err="1" smtClean="0">
                <a:effectLst/>
              </a:rPr>
              <a:t>μs</a:t>
            </a:r>
            <a:r>
              <a:rPr lang="en-GB" dirty="0" smtClean="0">
                <a:effectLst/>
              </a:rPr>
              <a:t> (25 kHz), thus, the laser self-terminates, typically in less than 20 ns.</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http://</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en.wikipedia.org/wiki/Nitrogen_laser</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err="1" smtClean="0">
                <a:solidFill>
                  <a:schemeClr val="tx1"/>
                </a:solidFill>
                <a:effectLst/>
                <a:latin typeface="Calibri" pitchFamily="-1" charset="0"/>
                <a:ea typeface="ＭＳ Ｐゴシック" pitchFamily="-1" charset="-128"/>
                <a:cs typeface="ＭＳ Ｐゴシック" pitchFamily="-1" charset="-128"/>
              </a:rPr>
              <a:t>Vulgas</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a:t>
            </a:r>
            <a:r>
              <a:rPr lang="en-US" dirty="0" smtClean="0"/>
              <a:t>a mix of a </a:t>
            </a:r>
            <a:r>
              <a:rPr lang="en-US" dirty="0" smtClean="0">
                <a:hlinkClick r:id="rId3" tooltip="Noble gas"/>
              </a:rPr>
              <a:t>noble gas</a:t>
            </a:r>
            <a:r>
              <a:rPr lang="en-US" dirty="0" smtClean="0"/>
              <a:t> (up to 0.9) and nitrogen enhance elastic scattering of electrons over electron multiplying and thus widens avalanches and streamers.</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r>
              <a:rPr lang="nl-NL" dirty="0" smtClean="0"/>
              <a:t>Ga naar: </a:t>
            </a:r>
            <a:r>
              <a:rPr lang="nl-NL" dirty="0" smtClean="0">
                <a:hlinkClick r:id="rId4"/>
              </a:rPr>
              <a:t>navigatie</a:t>
            </a:r>
            <a:r>
              <a:rPr lang="nl-NL" dirty="0" smtClean="0"/>
              <a:t>, </a:t>
            </a:r>
            <a:r>
              <a:rPr lang="nl-NL" dirty="0" smtClean="0">
                <a:hlinkClick r:id="rId5"/>
              </a:rPr>
              <a:t>zoeken</a:t>
            </a:r>
            <a:r>
              <a:rPr lang="nl-NL" dirty="0" smtClean="0"/>
              <a:t> </a:t>
            </a:r>
          </a:p>
          <a:p>
            <a:pPr rtl="0"/>
            <a:r>
              <a:rPr lang="nl-NL" b="1" dirty="0" smtClean="0">
                <a:effectLst/>
              </a:rPr>
              <a:t>Q-switch</a:t>
            </a:r>
            <a:r>
              <a:rPr lang="nl-NL" dirty="0" smtClean="0">
                <a:effectLst/>
              </a:rPr>
              <a:t> is een Engelse term (Duits: </a:t>
            </a:r>
            <a:r>
              <a:rPr lang="nl-NL" i="1" dirty="0" err="1" smtClean="0">
                <a:effectLst/>
              </a:rPr>
              <a:t>Güteschalter</a:t>
            </a:r>
            <a:r>
              <a:rPr lang="nl-NL" dirty="0" smtClean="0">
                <a:effectLst/>
              </a:rPr>
              <a:t>) om een toestel aan te duiden dat van een continue (CW, Engels: </a:t>
            </a:r>
            <a:r>
              <a:rPr lang="nl-NL" i="1" dirty="0" err="1" smtClean="0">
                <a:effectLst/>
              </a:rPr>
              <a:t>Continuous</a:t>
            </a:r>
            <a:r>
              <a:rPr lang="nl-NL" i="1" dirty="0" smtClean="0">
                <a:effectLst/>
              </a:rPr>
              <a:t> Wave</a:t>
            </a:r>
            <a:r>
              <a:rPr lang="nl-NL" dirty="0" smtClean="0">
                <a:effectLst/>
              </a:rPr>
              <a:t>, Duits: </a:t>
            </a:r>
            <a:r>
              <a:rPr lang="nl-NL" i="1" dirty="0" err="1" smtClean="0">
                <a:effectLst/>
              </a:rPr>
              <a:t>Dauerstrich</a:t>
            </a:r>
            <a:r>
              <a:rPr lang="nl-NL" dirty="0" smtClean="0">
                <a:effectLst/>
              </a:rPr>
              <a:t>) </a:t>
            </a:r>
            <a:r>
              <a:rPr lang="nl-NL" dirty="0" smtClean="0">
                <a:effectLst/>
                <a:hlinkClick r:id="rId6" tooltip="Laser (licht)"/>
              </a:rPr>
              <a:t>laser (licht)</a:t>
            </a:r>
            <a:r>
              <a:rPr lang="nl-NL" dirty="0" smtClean="0">
                <a:effectLst/>
              </a:rPr>
              <a:t> korte, grote pulsen maakt (Duits: </a:t>
            </a:r>
            <a:r>
              <a:rPr lang="nl-NL" i="1" dirty="0" err="1" smtClean="0">
                <a:effectLst/>
              </a:rPr>
              <a:t>Riesenimpuls</a:t>
            </a:r>
            <a:r>
              <a:rPr lang="nl-NL" dirty="0" smtClean="0">
                <a:effectLst/>
              </a:rPr>
              <a:t>) door de kwaliteitsfactor (Engels: </a:t>
            </a:r>
            <a:r>
              <a:rPr lang="nl-NL" i="1" dirty="0" err="1" smtClean="0">
                <a:effectLst/>
              </a:rPr>
              <a:t>Quality</a:t>
            </a:r>
            <a:r>
              <a:rPr lang="nl-NL" i="1" dirty="0" smtClean="0">
                <a:effectLst/>
              </a:rPr>
              <a:t> factor</a:t>
            </a:r>
            <a:r>
              <a:rPr lang="nl-NL" dirty="0" smtClean="0">
                <a:effectLst/>
              </a:rPr>
              <a:t>) Q van laag naar hoog te schakelen. Doorgaans is het toestel een </a:t>
            </a:r>
            <a:r>
              <a:rPr lang="nl-NL" dirty="0" err="1" smtClean="0">
                <a:effectLst/>
                <a:hlinkClick r:id="rId7" tooltip="Akoesto-optica"/>
              </a:rPr>
              <a:t>akoesto</a:t>
            </a:r>
            <a:r>
              <a:rPr lang="nl-NL" dirty="0" smtClean="0">
                <a:effectLst/>
                <a:hlinkClick r:id="rId7" tooltip="Akoesto-optica"/>
              </a:rPr>
              <a:t>-optische</a:t>
            </a:r>
            <a:r>
              <a:rPr lang="nl-NL" dirty="0" smtClean="0">
                <a:effectLst/>
              </a:rPr>
              <a:t> modulator. Die bevindt zich in de laserresonator, dus binnen de spiegels. Als de modulator in de ene stand staat, is de kwaliteitsfactor Q van de resonator laag en gaat al het pompvermogen in de maximale </a:t>
            </a:r>
            <a:r>
              <a:rPr lang="nl-NL" dirty="0" smtClean="0">
                <a:effectLst/>
                <a:hlinkClick r:id="rId8" tooltip="Populatie-inversie"/>
              </a:rPr>
              <a:t>populatie-inversie</a:t>
            </a:r>
            <a:r>
              <a:rPr lang="nl-NL" dirty="0" smtClean="0">
                <a:effectLst/>
              </a:rPr>
              <a:t>. Als dan de modulator naar de andere stand gaat, verhoogt Q naar de normale waarde en komt al de opgeslagen energie vrij in een korte puls (rond 100 nanoseconde). De modulator schakelt typisch aan een frequentie tussen 1 en 10 </a:t>
            </a:r>
            <a:r>
              <a:rPr lang="nl-NL" dirty="0" err="1" smtClean="0">
                <a:effectLst/>
              </a:rPr>
              <a:t>kHz.</a:t>
            </a:r>
            <a:r>
              <a:rPr lang="nl-NL" dirty="0" smtClean="0">
                <a:effectLst/>
              </a:rPr>
              <a:t> De Q-switch wordt veel gebruikt met een </a:t>
            </a:r>
            <a:r>
              <a:rPr lang="nl-NL" dirty="0" err="1" smtClean="0">
                <a:effectLst/>
                <a:hlinkClick r:id="rId9" tooltip="Nd:YAG laser"/>
              </a:rPr>
              <a:t>Nd:YAG</a:t>
            </a:r>
            <a:r>
              <a:rPr lang="nl-NL" dirty="0" smtClean="0">
                <a:effectLst/>
                <a:hlinkClick r:id="rId9" tooltip="Nd:YAG laser"/>
              </a:rPr>
              <a:t> laser</a:t>
            </a:r>
            <a:r>
              <a:rPr lang="nl-NL" dirty="0" smtClean="0">
                <a:effectLst/>
              </a:rPr>
              <a:t>.</a:t>
            </a:r>
          </a:p>
          <a:p>
            <a:endParaRPr lang="en-US" dirty="0"/>
          </a:p>
        </p:txBody>
      </p:sp>
    </p:spTree>
    <p:extLst>
      <p:ext uri="{BB962C8B-B14F-4D97-AF65-F5344CB8AC3E}">
        <p14:creationId xmlns:p14="http://schemas.microsoft.com/office/powerpoint/2010/main" val="1207398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0099F3-27A9-E14C-ADFF-812E72F566EF}" type="slidenum">
              <a:rPr lang="en-US"/>
              <a:pPr/>
              <a:t>44</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5531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0099F3-27A9-E14C-ADFF-812E72F566EF}" type="slidenum">
              <a:rPr lang="en-US"/>
              <a:pPr/>
              <a:t>45</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r>
              <a:rPr lang="en-US" dirty="0"/>
              <a:t>Figure 39-23. (a) Reading a CD (or DVD). The fine beam of a laser, focused even more finely with lenses, is directed at the undersurface of a rotating compact disc. The beam is reflected back from the areas between pits but reflects much less from pits. The reflected light is detected as shown, reflected by a half-reflecting mirror MS. The strong and weak reflections correspond to the 0’s and 1’s of the binary code representing the audio or video signal. (</a:t>
            </a:r>
            <a:r>
              <a:rPr lang="en-US" dirty="0" err="1"/>
              <a:t>b</a:t>
            </a:r>
            <a:r>
              <a:rPr lang="en-US" dirty="0"/>
              <a:t>) A laser follows the CD track which starts near the center and spirals outward.</a:t>
            </a:r>
          </a:p>
        </p:txBody>
      </p:sp>
    </p:spTree>
    <p:extLst>
      <p:ext uri="{BB962C8B-B14F-4D97-AF65-F5344CB8AC3E}">
        <p14:creationId xmlns:p14="http://schemas.microsoft.com/office/powerpoint/2010/main" val="20003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19</a:t>
            </a:r>
            <a:r>
              <a:rPr lang="en-GB" sz="1200" kern="1200" dirty="0" smtClean="0">
                <a:solidFill>
                  <a:schemeClr val="tx1"/>
                </a:solidFill>
                <a:latin typeface="Calibri" pitchFamily="-1" charset="0"/>
                <a:ea typeface="ＭＳ Ｐゴシック" pitchFamily="-1" charset="-128"/>
                <a:cs typeface="ＭＳ Ｐゴシック" pitchFamily="-1" charset="-128"/>
              </a:rPr>
              <a:t>K: </a:t>
            </a:r>
            <a:r>
              <a:rPr lang="en-GB" sz="1200" kern="1200" dirty="0" err="1" smtClean="0">
                <a:solidFill>
                  <a:schemeClr val="tx1"/>
                </a:solidFill>
                <a:latin typeface="Calibri" pitchFamily="-1" charset="0"/>
                <a:ea typeface="ＭＳ Ｐゴシック" pitchFamily="-1" charset="-128"/>
                <a:cs typeface="ＭＳ Ｐゴシック" pitchFamily="-1" charset="-128"/>
              </a:rPr>
              <a:t>kalium</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20</a:t>
            </a:r>
            <a:r>
              <a:rPr lang="en-GB" sz="1200" kern="1200" dirty="0" smtClean="0">
                <a:solidFill>
                  <a:schemeClr val="tx1"/>
                </a:solidFill>
                <a:latin typeface="Calibri" pitchFamily="-1" charset="0"/>
                <a:ea typeface="ＭＳ Ｐゴシック" pitchFamily="-1" charset="-128"/>
                <a:cs typeface="ＭＳ Ｐゴシック" pitchFamily="-1" charset="-128"/>
              </a:rPr>
              <a:t>Ca: calcium: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21</a:t>
            </a:r>
            <a:r>
              <a:rPr lang="en-GB" sz="1200" kern="1200" dirty="0" smtClean="0">
                <a:solidFill>
                  <a:schemeClr val="tx1"/>
                </a:solidFill>
                <a:latin typeface="Calibri" pitchFamily="-1" charset="0"/>
                <a:ea typeface="ＭＳ Ｐゴシック" pitchFamily="-1" charset="-128"/>
                <a:cs typeface="ＭＳ Ｐゴシック" pitchFamily="-1" charset="-128"/>
              </a:rPr>
              <a:t>Sc: scandium: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GB" sz="1200" kern="1200" dirty="0" smtClean="0">
                <a:solidFill>
                  <a:schemeClr val="tx1"/>
                </a:solidFill>
                <a:latin typeface="Calibri" pitchFamily="-1" charset="0"/>
                <a:ea typeface="ＭＳ Ｐゴシック" pitchFamily="-1" charset="-128"/>
                <a:cs typeface="ＭＳ Ｐゴシック" pitchFamily="-1" charset="-128"/>
              </a:rPr>
              <a:t>Ti: </a:t>
            </a:r>
            <a:r>
              <a:rPr lang="en-GB" sz="1200" kern="1200" dirty="0" err="1" smtClean="0">
                <a:solidFill>
                  <a:schemeClr val="tx1"/>
                </a:solidFill>
                <a:latin typeface="Calibri" pitchFamily="-1" charset="0"/>
                <a:ea typeface="ＭＳ Ｐゴシック" pitchFamily="-1" charset="-128"/>
                <a:cs typeface="ＭＳ Ｐゴシック" pitchFamily="-1" charset="-128"/>
              </a:rPr>
              <a:t>titaan</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25</a:t>
            </a:r>
            <a:r>
              <a:rPr lang="en-GB" sz="1200" kern="1200" dirty="0" smtClean="0">
                <a:solidFill>
                  <a:schemeClr val="tx1"/>
                </a:solidFill>
                <a:latin typeface="Calibri" pitchFamily="-1" charset="0"/>
                <a:ea typeface="ＭＳ Ｐゴシック" pitchFamily="-1" charset="-128"/>
                <a:cs typeface="ＭＳ Ｐゴシック" pitchFamily="-1" charset="-128"/>
              </a:rPr>
              <a:t>Mn: </a:t>
            </a:r>
            <a:r>
              <a:rPr lang="en-GB" sz="1200" kern="1200" dirty="0" err="1" smtClean="0">
                <a:solidFill>
                  <a:schemeClr val="tx1"/>
                </a:solidFill>
                <a:latin typeface="Calibri" pitchFamily="-1" charset="0"/>
                <a:ea typeface="ＭＳ Ｐゴシック" pitchFamily="-1" charset="-128"/>
                <a:cs typeface="ＭＳ Ｐゴシック" pitchFamily="-1" charset="-128"/>
              </a:rPr>
              <a:t>mangaan</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28</a:t>
            </a:r>
            <a:r>
              <a:rPr lang="en-GB" sz="1200" kern="1200" dirty="0" smtClean="0">
                <a:solidFill>
                  <a:schemeClr val="tx1"/>
                </a:solidFill>
                <a:latin typeface="Calibri" pitchFamily="-1" charset="0"/>
                <a:ea typeface="ＭＳ Ｐゴシック" pitchFamily="-1" charset="-128"/>
                <a:cs typeface="ＭＳ Ｐゴシック" pitchFamily="-1" charset="-128"/>
              </a:rPr>
              <a:t>Ni: </a:t>
            </a:r>
            <a:r>
              <a:rPr lang="en-GB" sz="1200" kern="1200" dirty="0" err="1" smtClean="0">
                <a:solidFill>
                  <a:schemeClr val="tx1"/>
                </a:solidFill>
                <a:latin typeface="Calibri" pitchFamily="-1" charset="0"/>
                <a:ea typeface="ＭＳ Ｐゴシック" pitchFamily="-1" charset="-128"/>
                <a:cs typeface="ＭＳ Ｐゴシック" pitchFamily="-1" charset="-128"/>
              </a:rPr>
              <a:t>nikkel</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8 </a:t>
            </a:r>
            <a:r>
              <a:rPr lang="en-GB" sz="1200" kern="1200" baseline="0" dirty="0" smtClean="0">
                <a:solidFill>
                  <a:schemeClr val="tx1"/>
                </a:solidFill>
                <a:latin typeface="Calibri" pitchFamily="-1" charset="0"/>
                <a:ea typeface="ＭＳ Ｐゴシック" pitchFamily="-1" charset="-128"/>
                <a:cs typeface="ＭＳ Ｐゴシック" pitchFamily="-1" charset="-128"/>
              </a:rPr>
              <a:t> / </a:t>
            </a:r>
            <a:r>
              <a:rPr lang="en-GB" sz="1200" kern="1200" dirty="0" smtClean="0">
                <a:solidFill>
                  <a:schemeClr val="tx1"/>
                </a:solidFill>
                <a:latin typeface="Calibri" pitchFamily="-1" charset="0"/>
                <a:ea typeface="ＭＳ Ｐゴシック" pitchFamily="-1" charset="-128"/>
                <a:cs typeface="ＭＳ Ｐゴシック" pitchFamily="-1" charset="-128"/>
              </a:rPr>
              <a:t>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9</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29</a:t>
            </a:r>
            <a:r>
              <a:rPr lang="en-GB" sz="1200" kern="1200" dirty="0" smtClean="0">
                <a:solidFill>
                  <a:schemeClr val="tx1"/>
                </a:solidFill>
                <a:latin typeface="Calibri" pitchFamily="-1" charset="0"/>
                <a:ea typeface="ＭＳ Ｐゴシック" pitchFamily="-1" charset="-128"/>
                <a:cs typeface="ＭＳ Ｐゴシック" pitchFamily="-1" charset="-128"/>
              </a:rPr>
              <a:t>Cu: </a:t>
            </a:r>
            <a:r>
              <a:rPr lang="en-GB" sz="1200" kern="1200" dirty="0" err="1" smtClean="0">
                <a:solidFill>
                  <a:schemeClr val="tx1"/>
                </a:solidFill>
                <a:latin typeface="Calibri" pitchFamily="-1" charset="0"/>
                <a:ea typeface="ＭＳ Ｐゴシック" pitchFamily="-1" charset="-128"/>
                <a:cs typeface="ＭＳ Ｐゴシック" pitchFamily="-1" charset="-128"/>
              </a:rPr>
              <a:t>koper</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30</a:t>
            </a:r>
            <a:r>
              <a:rPr lang="en-GB" sz="1200" kern="1200" dirty="0" smtClean="0">
                <a:solidFill>
                  <a:schemeClr val="tx1"/>
                </a:solidFill>
                <a:latin typeface="Calibri" pitchFamily="-1" charset="0"/>
                <a:ea typeface="ＭＳ Ｐゴシック" pitchFamily="-1" charset="-128"/>
                <a:cs typeface="ＭＳ Ｐゴシック" pitchFamily="-1" charset="-128"/>
              </a:rPr>
              <a:t>Zn: </a:t>
            </a:r>
            <a:r>
              <a:rPr lang="en-GB" sz="1200" kern="1200" dirty="0" err="1" smtClean="0">
                <a:solidFill>
                  <a:schemeClr val="tx1"/>
                </a:solidFill>
                <a:latin typeface="Calibri" pitchFamily="-1" charset="0"/>
                <a:ea typeface="ＭＳ Ｐゴシック" pitchFamily="-1" charset="-128"/>
                <a:cs typeface="ＭＳ Ｐゴシック" pitchFamily="-1" charset="-128"/>
              </a:rPr>
              <a:t>zink</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31</a:t>
            </a:r>
            <a:r>
              <a:rPr lang="en-GB" sz="1200" kern="1200" dirty="0" smtClean="0">
                <a:solidFill>
                  <a:schemeClr val="tx1"/>
                </a:solidFill>
                <a:latin typeface="Calibri" pitchFamily="-1" charset="0"/>
                <a:ea typeface="ＭＳ Ｐゴシック" pitchFamily="-1" charset="-128"/>
                <a:cs typeface="ＭＳ Ｐゴシック" pitchFamily="-1" charset="-128"/>
              </a:rPr>
              <a:t>Ga: gallium: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35</a:t>
            </a:r>
            <a:r>
              <a:rPr lang="en-GB" sz="1200" kern="1200" dirty="0" smtClean="0">
                <a:solidFill>
                  <a:schemeClr val="tx1"/>
                </a:solidFill>
                <a:latin typeface="Calibri" pitchFamily="-1" charset="0"/>
                <a:ea typeface="ＭＳ Ｐゴシック" pitchFamily="-1" charset="-128"/>
                <a:cs typeface="ＭＳ Ｐゴシック" pitchFamily="-1" charset="-128"/>
              </a:rPr>
              <a:t>Br: broom: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36</a:t>
            </a:r>
            <a:r>
              <a:rPr lang="en-GB" sz="1200" kern="1200" dirty="0" smtClean="0">
                <a:solidFill>
                  <a:schemeClr val="tx1"/>
                </a:solidFill>
                <a:latin typeface="Calibri" pitchFamily="-1" charset="0"/>
                <a:ea typeface="ＭＳ Ｐゴシック" pitchFamily="-1" charset="-128"/>
                <a:cs typeface="ＭＳ Ｐゴシック" pitchFamily="-1" charset="-128"/>
              </a:rPr>
              <a:t>Kr: krypton: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6</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a:t>
            </a:fld>
            <a:endParaRPr lang="nl-NL"/>
          </a:p>
        </p:txBody>
      </p:sp>
    </p:spTree>
    <p:extLst>
      <p:ext uri="{BB962C8B-B14F-4D97-AF65-F5344CB8AC3E}">
        <p14:creationId xmlns:p14="http://schemas.microsoft.com/office/powerpoint/2010/main" val="226769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19</a:t>
            </a:r>
            <a:r>
              <a:rPr lang="en-GB" sz="1200" kern="1200" dirty="0" smtClean="0">
                <a:solidFill>
                  <a:schemeClr val="tx1"/>
                </a:solidFill>
                <a:latin typeface="Calibri" pitchFamily="-1" charset="0"/>
                <a:ea typeface="ＭＳ Ｐゴシック" pitchFamily="-1" charset="-128"/>
                <a:cs typeface="ＭＳ Ｐゴシック" pitchFamily="-1" charset="-128"/>
              </a:rPr>
              <a:t>K: </a:t>
            </a:r>
            <a:r>
              <a:rPr lang="en-GB" sz="1200" kern="1200" dirty="0" err="1" smtClean="0">
                <a:solidFill>
                  <a:schemeClr val="tx1"/>
                </a:solidFill>
                <a:latin typeface="Calibri" pitchFamily="-1" charset="0"/>
                <a:ea typeface="ＭＳ Ｐゴシック" pitchFamily="-1" charset="-128"/>
                <a:cs typeface="ＭＳ Ｐゴシック" pitchFamily="-1" charset="-128"/>
              </a:rPr>
              <a:t>kalium</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20</a:t>
            </a:r>
            <a:r>
              <a:rPr lang="en-GB" sz="1200" kern="1200" dirty="0" smtClean="0">
                <a:solidFill>
                  <a:schemeClr val="tx1"/>
                </a:solidFill>
                <a:latin typeface="Calibri" pitchFamily="-1" charset="0"/>
                <a:ea typeface="ＭＳ Ｐゴシック" pitchFamily="-1" charset="-128"/>
                <a:cs typeface="ＭＳ Ｐゴシック" pitchFamily="-1" charset="-128"/>
              </a:rPr>
              <a:t>Ca: calcium: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21</a:t>
            </a:r>
            <a:r>
              <a:rPr lang="en-GB" sz="1200" kern="1200" dirty="0" smtClean="0">
                <a:solidFill>
                  <a:schemeClr val="tx1"/>
                </a:solidFill>
                <a:latin typeface="Calibri" pitchFamily="-1" charset="0"/>
                <a:ea typeface="ＭＳ Ｐゴシック" pitchFamily="-1" charset="-128"/>
                <a:cs typeface="ＭＳ Ｐゴシック" pitchFamily="-1" charset="-128"/>
              </a:rPr>
              <a:t>Sc: scandium: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GB" sz="1200" kern="1200" dirty="0" smtClean="0">
                <a:solidFill>
                  <a:schemeClr val="tx1"/>
                </a:solidFill>
                <a:latin typeface="Calibri" pitchFamily="-1" charset="0"/>
                <a:ea typeface="ＭＳ Ｐゴシック" pitchFamily="-1" charset="-128"/>
                <a:cs typeface="ＭＳ Ｐゴシック" pitchFamily="-1" charset="-128"/>
              </a:rPr>
              <a:t>Ti: </a:t>
            </a:r>
            <a:r>
              <a:rPr lang="en-GB" sz="1200" kern="1200" dirty="0" err="1" smtClean="0">
                <a:solidFill>
                  <a:schemeClr val="tx1"/>
                </a:solidFill>
                <a:latin typeface="Calibri" pitchFamily="-1" charset="0"/>
                <a:ea typeface="ＭＳ Ｐゴシック" pitchFamily="-1" charset="-128"/>
                <a:cs typeface="ＭＳ Ｐゴシック" pitchFamily="-1" charset="-128"/>
              </a:rPr>
              <a:t>titaan</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25</a:t>
            </a:r>
            <a:r>
              <a:rPr lang="en-GB" sz="1200" kern="1200" dirty="0" smtClean="0">
                <a:solidFill>
                  <a:schemeClr val="tx1"/>
                </a:solidFill>
                <a:latin typeface="Calibri" pitchFamily="-1" charset="0"/>
                <a:ea typeface="ＭＳ Ｐゴシック" pitchFamily="-1" charset="-128"/>
                <a:cs typeface="ＭＳ Ｐゴシック" pitchFamily="-1" charset="-128"/>
              </a:rPr>
              <a:t>Mn: </a:t>
            </a:r>
            <a:r>
              <a:rPr lang="en-GB" sz="1200" kern="1200" dirty="0" err="1" smtClean="0">
                <a:solidFill>
                  <a:schemeClr val="tx1"/>
                </a:solidFill>
                <a:latin typeface="Calibri" pitchFamily="-1" charset="0"/>
                <a:ea typeface="ＭＳ Ｐゴシック" pitchFamily="-1" charset="-128"/>
                <a:cs typeface="ＭＳ Ｐゴシック" pitchFamily="-1" charset="-128"/>
              </a:rPr>
              <a:t>mangaan</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28</a:t>
            </a:r>
            <a:r>
              <a:rPr lang="en-GB" sz="1200" kern="1200" dirty="0" smtClean="0">
                <a:solidFill>
                  <a:schemeClr val="tx1"/>
                </a:solidFill>
                <a:latin typeface="Calibri" pitchFamily="-1" charset="0"/>
                <a:ea typeface="ＭＳ Ｐゴシック" pitchFamily="-1" charset="-128"/>
                <a:cs typeface="ＭＳ Ｐゴシック" pitchFamily="-1" charset="-128"/>
              </a:rPr>
              <a:t>Ni: </a:t>
            </a:r>
            <a:r>
              <a:rPr lang="en-GB" sz="1200" kern="1200" dirty="0" err="1" smtClean="0">
                <a:solidFill>
                  <a:schemeClr val="tx1"/>
                </a:solidFill>
                <a:latin typeface="Calibri" pitchFamily="-1" charset="0"/>
                <a:ea typeface="ＭＳ Ｐゴシック" pitchFamily="-1" charset="-128"/>
                <a:cs typeface="ＭＳ Ｐゴシック" pitchFamily="-1" charset="-128"/>
              </a:rPr>
              <a:t>nikkel</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8 </a:t>
            </a:r>
            <a:r>
              <a:rPr lang="en-GB" sz="1200" kern="1200" baseline="0" dirty="0" smtClean="0">
                <a:solidFill>
                  <a:schemeClr val="tx1"/>
                </a:solidFill>
                <a:latin typeface="Calibri" pitchFamily="-1" charset="0"/>
                <a:ea typeface="ＭＳ Ｐゴシック" pitchFamily="-1" charset="-128"/>
                <a:cs typeface="ＭＳ Ｐゴシック" pitchFamily="-1" charset="-128"/>
              </a:rPr>
              <a:t> / </a:t>
            </a:r>
            <a:r>
              <a:rPr lang="en-GB" sz="1200" kern="1200" dirty="0" smtClean="0">
                <a:solidFill>
                  <a:schemeClr val="tx1"/>
                </a:solidFill>
                <a:latin typeface="Calibri" pitchFamily="-1" charset="0"/>
                <a:ea typeface="ＭＳ Ｐゴシック" pitchFamily="-1" charset="-128"/>
                <a:cs typeface="ＭＳ Ｐゴシック" pitchFamily="-1" charset="-128"/>
              </a:rPr>
              <a:t>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9</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29</a:t>
            </a:r>
            <a:r>
              <a:rPr lang="en-GB" sz="1200" kern="1200" dirty="0" smtClean="0">
                <a:solidFill>
                  <a:schemeClr val="tx1"/>
                </a:solidFill>
                <a:latin typeface="Calibri" pitchFamily="-1" charset="0"/>
                <a:ea typeface="ＭＳ Ｐゴシック" pitchFamily="-1" charset="-128"/>
                <a:cs typeface="ＭＳ Ｐゴシック" pitchFamily="-1" charset="-128"/>
              </a:rPr>
              <a:t>Cu: </a:t>
            </a:r>
            <a:r>
              <a:rPr lang="en-GB" sz="1200" kern="1200" dirty="0" err="1" smtClean="0">
                <a:solidFill>
                  <a:schemeClr val="tx1"/>
                </a:solidFill>
                <a:latin typeface="Calibri" pitchFamily="-1" charset="0"/>
                <a:ea typeface="ＭＳ Ｐゴシック" pitchFamily="-1" charset="-128"/>
                <a:cs typeface="ＭＳ Ｐゴシック" pitchFamily="-1" charset="-128"/>
              </a:rPr>
              <a:t>koper</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30</a:t>
            </a:r>
            <a:r>
              <a:rPr lang="en-GB" sz="1200" kern="1200" dirty="0" smtClean="0">
                <a:solidFill>
                  <a:schemeClr val="tx1"/>
                </a:solidFill>
                <a:latin typeface="Calibri" pitchFamily="-1" charset="0"/>
                <a:ea typeface="ＭＳ Ｐゴシック" pitchFamily="-1" charset="-128"/>
                <a:cs typeface="ＭＳ Ｐゴシック" pitchFamily="-1" charset="-128"/>
              </a:rPr>
              <a:t>Zn: </a:t>
            </a:r>
            <a:r>
              <a:rPr lang="en-GB" sz="1200" kern="1200" dirty="0" err="1" smtClean="0">
                <a:solidFill>
                  <a:schemeClr val="tx1"/>
                </a:solidFill>
                <a:latin typeface="Calibri" pitchFamily="-1" charset="0"/>
                <a:ea typeface="ＭＳ Ｐゴシック" pitchFamily="-1" charset="-128"/>
                <a:cs typeface="ＭＳ Ｐゴシック" pitchFamily="-1" charset="-128"/>
              </a:rPr>
              <a:t>zink</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31</a:t>
            </a:r>
            <a:r>
              <a:rPr lang="en-GB" sz="1200" kern="1200" dirty="0" smtClean="0">
                <a:solidFill>
                  <a:schemeClr val="tx1"/>
                </a:solidFill>
                <a:latin typeface="Calibri" pitchFamily="-1" charset="0"/>
                <a:ea typeface="ＭＳ Ｐゴシック" pitchFamily="-1" charset="-128"/>
                <a:cs typeface="ＭＳ Ｐゴシック" pitchFamily="-1" charset="-128"/>
              </a:rPr>
              <a:t>Ga: gallium: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35</a:t>
            </a:r>
            <a:r>
              <a:rPr lang="en-GB" sz="1200" kern="1200" dirty="0" smtClean="0">
                <a:solidFill>
                  <a:schemeClr val="tx1"/>
                </a:solidFill>
                <a:latin typeface="Calibri" pitchFamily="-1" charset="0"/>
                <a:ea typeface="ＭＳ Ｐゴシック" pitchFamily="-1" charset="-128"/>
                <a:cs typeface="ＭＳ Ｐゴシック" pitchFamily="-1" charset="-128"/>
              </a:rPr>
              <a:t>Br: broom: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36</a:t>
            </a:r>
            <a:r>
              <a:rPr lang="en-GB" sz="1200" kern="1200" dirty="0" smtClean="0">
                <a:solidFill>
                  <a:schemeClr val="tx1"/>
                </a:solidFill>
                <a:latin typeface="Calibri" pitchFamily="-1" charset="0"/>
                <a:ea typeface="ＭＳ Ｐゴシック" pitchFamily="-1" charset="-128"/>
                <a:cs typeface="ＭＳ Ｐゴシック" pitchFamily="-1" charset="-128"/>
              </a:rPr>
              <a:t>Kr: krypton: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 </a:t>
            </a:r>
            <a:r>
              <a:rPr lang="en-GB" sz="1200" kern="1200" dirty="0" smtClean="0">
                <a:solidFill>
                  <a:schemeClr val="tx1"/>
                </a:solidFill>
                <a:latin typeface="Calibri" pitchFamily="-1" charset="0"/>
                <a:ea typeface="ＭＳ Ｐゴシック" pitchFamily="-1" charset="-128"/>
                <a:cs typeface="ＭＳ Ｐゴシック" pitchFamily="-1" charset="-128"/>
              </a:rPr>
              <a:t>4p</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6</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nl-NL" sz="1200" kern="1200" dirty="0" smtClean="0">
                <a:solidFill>
                  <a:schemeClr val="tx1"/>
                </a:solidFill>
                <a:latin typeface="Calibri" pitchFamily="-1" charset="0"/>
                <a:ea typeface="ＭＳ Ｐゴシック" pitchFamily="-1" charset="-128"/>
                <a:cs typeface="ＭＳ Ｐゴシック" pitchFamily="-1" charset="-128"/>
              </a:rPr>
              <a:t> </a:t>
            </a:r>
          </a:p>
          <a:p>
            <a:r>
              <a:rPr lang="en-GB" sz="1200" kern="1200" dirty="0" smtClean="0">
                <a:solidFill>
                  <a:schemeClr val="tx1"/>
                </a:solidFill>
                <a:latin typeface="Calibri" pitchFamily="-1" charset="0"/>
                <a:ea typeface="ＭＳ Ｐゴシック" pitchFamily="-1" charset="-128"/>
                <a:cs typeface="ＭＳ Ｐゴシック" pitchFamily="-1" charset="-128"/>
              </a:rPr>
              <a:t>Ch 8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6</a:t>
            </a:fld>
            <a:endParaRPr lang="nl-NL"/>
          </a:p>
        </p:txBody>
      </p:sp>
    </p:spTree>
    <p:extLst>
      <p:ext uri="{BB962C8B-B14F-4D97-AF65-F5344CB8AC3E}">
        <p14:creationId xmlns:p14="http://schemas.microsoft.com/office/powerpoint/2010/main" val="109432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Calibri" pitchFamily="-1" charset="0"/>
                <a:ea typeface="ＭＳ Ｐゴシック" pitchFamily="-1" charset="-128"/>
                <a:cs typeface="ＭＳ Ｐゴシック" pitchFamily="-1" charset="-128"/>
              </a:rPr>
              <a:t>Ch 7, 8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baseline="0" dirty="0" smtClean="0">
                <a:solidFill>
                  <a:schemeClr val="tx1"/>
                </a:solidFill>
                <a:latin typeface="Calibri" pitchFamily="-1" charset="0"/>
                <a:ea typeface="ＭＳ Ｐゴシック" pitchFamily="-1" charset="-128"/>
                <a:cs typeface="ＭＳ Ｐゴシック" pitchFamily="-1" charset="-128"/>
              </a:rPr>
              <a:t>Representations of |ψ|2 for different sets of quantum numbers. The z axis</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is the vertical direction. The diagrams represent surfaces on which the probability has</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the same value.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Atomic </a:t>
            </a:r>
            <a:r>
              <a:rPr lang="en-US" sz="1200" kern="1200" dirty="0" err="1" smtClean="0">
                <a:solidFill>
                  <a:schemeClr val="tx1"/>
                </a:solidFill>
                <a:latin typeface="Calibri" pitchFamily="-1" charset="0"/>
                <a:ea typeface="ＭＳ Ｐゴシック" pitchFamily="-1" charset="-128"/>
                <a:cs typeface="ＭＳ Ｐゴシック" pitchFamily="-1" charset="-128"/>
              </a:rPr>
              <a:t>subshells</a:t>
            </a:r>
            <a:r>
              <a:rPr lang="en-US" sz="1200" kern="1200" dirty="0" smtClean="0">
                <a:solidFill>
                  <a:schemeClr val="tx1"/>
                </a:solidFill>
                <a:latin typeface="Calibri" pitchFamily="-1" charset="0"/>
                <a:ea typeface="ＭＳ Ｐゴシック" pitchFamily="-1" charset="-128"/>
                <a:cs typeface="ＭＳ Ｐゴシック" pitchFamily="-1" charset="-128"/>
              </a:rPr>
              <a:t>, in order of increasing energy. The energy groupings are not to scale, but represent the relative energies of the </a:t>
            </a:r>
            <a:r>
              <a:rPr lang="en-US" sz="1200" kern="1200" dirty="0" err="1" smtClean="0">
                <a:solidFill>
                  <a:schemeClr val="tx1"/>
                </a:solidFill>
                <a:latin typeface="Calibri" pitchFamily="-1" charset="0"/>
                <a:ea typeface="ＭＳ Ｐゴシック" pitchFamily="-1" charset="-128"/>
                <a:cs typeface="ＭＳ Ｐゴシック" pitchFamily="-1" charset="-128"/>
              </a:rPr>
              <a:t>subshells</a:t>
            </a:r>
            <a:r>
              <a:rPr lang="en-US" sz="1200" kern="1200" dirty="0" smtClean="0">
                <a:solidFill>
                  <a:schemeClr val="tx1"/>
                </a:solidFill>
                <a:latin typeface="Calibri" pitchFamily="-1" charset="0"/>
                <a:ea typeface="ＭＳ Ｐゴシック" pitchFamily="-1" charset="-128"/>
                <a:cs typeface="ＭＳ Ｐゴシック" pitchFamily="-1" charset="-128"/>
              </a:rPr>
              <a:t>. </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It is important to keep in mind exactly what is represented by this figure: the order of filling of the energy levels, and so representing only the “outer” or valence electrons. For example, the first 18 electrons fill the levels up through 3</a:t>
            </a:r>
            <a:r>
              <a:rPr lang="en-US" sz="1200" i="1" kern="1200" dirty="0" smtClean="0">
                <a:solidFill>
                  <a:schemeClr val="tx1"/>
                </a:solidFill>
                <a:latin typeface="Calibri" pitchFamily="-1" charset="0"/>
                <a:ea typeface="ＭＳ Ｐゴシック" pitchFamily="-1" charset="-128"/>
                <a:cs typeface="ＭＳ Ｐゴシック" pitchFamily="-1" charset="-128"/>
              </a:rPr>
              <a:t>p</a:t>
            </a:r>
            <a:r>
              <a:rPr lang="en-US" sz="1200" kern="1200" dirty="0" smtClean="0">
                <a:solidFill>
                  <a:schemeClr val="tx1"/>
                </a:solidFill>
                <a:latin typeface="Calibri" pitchFamily="-1" charset="0"/>
                <a:ea typeface="ＭＳ Ｐゴシック" pitchFamily="-1" charset="-128"/>
                <a:cs typeface="ＭＳ Ｐゴシック" pitchFamily="-1" charset="-128"/>
              </a:rPr>
              <a:t>, and the energy levels (</a:t>
            </a:r>
            <a:r>
              <a:rPr lang="en-US" sz="1200" kern="1200" dirty="0" err="1" smtClean="0">
                <a:solidFill>
                  <a:schemeClr val="tx1"/>
                </a:solidFill>
                <a:latin typeface="Calibri" pitchFamily="-1" charset="0"/>
                <a:ea typeface="ＭＳ Ｐゴシック" pitchFamily="-1" charset="-128"/>
                <a:cs typeface="ＭＳ Ｐゴシック" pitchFamily="-1" charset="-128"/>
              </a:rPr>
              <a:t>subshells</a:t>
            </a:r>
            <a:r>
              <a:rPr lang="en-US" sz="1200" kern="1200" dirty="0" smtClean="0">
                <a:solidFill>
                  <a:schemeClr val="tx1"/>
                </a:solidFill>
                <a:latin typeface="Calibri" pitchFamily="-1" charset="0"/>
                <a:ea typeface="ＭＳ Ｐゴシック" pitchFamily="-1" charset="-128"/>
                <a:cs typeface="ＭＳ Ｐゴシック" pitchFamily="-1" charset="-128"/>
              </a:rPr>
              <a:t>) available to the 19th electron in potassium (</a:t>
            </a:r>
            <a:r>
              <a:rPr lang="en-US" sz="1200" i="1" kern="1200" dirty="0" smtClean="0">
                <a:solidFill>
                  <a:schemeClr val="tx1"/>
                </a:solidFill>
                <a:latin typeface="Calibri" pitchFamily="-1" charset="0"/>
                <a:ea typeface="ＭＳ Ｐゴシック" pitchFamily="-1" charset="-128"/>
                <a:cs typeface="ＭＳ Ｐゴシック" pitchFamily="-1" charset="-128"/>
              </a:rPr>
              <a:t>Z </a:t>
            </a:r>
            <a:r>
              <a:rPr lang="en-US" sz="1200" kern="1200" dirty="0" smtClean="0">
                <a:solidFill>
                  <a:schemeClr val="tx1"/>
                </a:solidFill>
                <a:latin typeface="Calibri" pitchFamily="-1" charset="0"/>
                <a:ea typeface="ＭＳ Ｐゴシック" pitchFamily="-1" charset="-128"/>
                <a:cs typeface="ＭＳ Ｐゴシック" pitchFamily="-1" charset="-128"/>
              </a:rPr>
              <a:t>= 19) or calcium (</a:t>
            </a:r>
            <a:r>
              <a:rPr lang="en-US" sz="1200" i="1" kern="1200" dirty="0" smtClean="0">
                <a:solidFill>
                  <a:schemeClr val="tx1"/>
                </a:solidFill>
                <a:latin typeface="Calibri" pitchFamily="-1" charset="0"/>
                <a:ea typeface="ＭＳ Ｐゴシック" pitchFamily="-1" charset="-128"/>
                <a:cs typeface="ＭＳ Ｐゴシック" pitchFamily="-1" charset="-128"/>
              </a:rPr>
              <a:t>Z </a:t>
            </a:r>
            <a:r>
              <a:rPr lang="en-US" sz="1200" kern="1200" dirty="0" smtClean="0">
                <a:solidFill>
                  <a:schemeClr val="tx1"/>
                </a:solidFill>
                <a:latin typeface="Calibri" pitchFamily="-1" charset="0"/>
                <a:ea typeface="ＭＳ Ｐゴシック" pitchFamily="-1" charset="-128"/>
                <a:cs typeface="ＭＳ Ｐゴシック" pitchFamily="-1" charset="-128"/>
              </a:rPr>
              <a:t>= 20) are well described by this figure. However, the energy levels appropriate to the 19th electron in a heavy element such as lead (</a:t>
            </a:r>
            <a:r>
              <a:rPr lang="en-US" sz="1200" i="1" kern="1200" dirty="0" smtClean="0">
                <a:solidFill>
                  <a:schemeClr val="tx1"/>
                </a:solidFill>
                <a:latin typeface="Calibri" pitchFamily="-1" charset="0"/>
                <a:ea typeface="ＭＳ Ｐゴシック" pitchFamily="-1" charset="-128"/>
                <a:cs typeface="ＭＳ Ｐゴシック" pitchFamily="-1" charset="-128"/>
              </a:rPr>
              <a:t>Z </a:t>
            </a:r>
            <a:r>
              <a:rPr lang="en-US" sz="1200" kern="1200" dirty="0" smtClean="0">
                <a:solidFill>
                  <a:schemeClr val="tx1"/>
                </a:solidFill>
                <a:latin typeface="Calibri" pitchFamily="-1" charset="0"/>
                <a:ea typeface="ＭＳ Ｐゴシック" pitchFamily="-1" charset="-128"/>
                <a:cs typeface="ＭＳ Ｐゴシック" pitchFamily="-1" charset="-128"/>
              </a:rPr>
              <a:t>= 82) would be very different. In this case it is more correct to describe the atom in terms of shells—all of the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 3 states (the </a:t>
            </a:r>
            <a:r>
              <a:rPr lang="en-US" sz="1200" i="1" kern="1200" dirty="0" smtClean="0">
                <a:solidFill>
                  <a:schemeClr val="tx1"/>
                </a:solidFill>
                <a:latin typeface="Calibri" pitchFamily="-1" charset="0"/>
                <a:ea typeface="ＭＳ Ｐゴシック" pitchFamily="-1" charset="-128"/>
                <a:cs typeface="ＭＳ Ｐゴシック" pitchFamily="-1" charset="-128"/>
              </a:rPr>
              <a:t>M </a:t>
            </a:r>
            <a:r>
              <a:rPr lang="en-US" sz="1200" kern="1200" dirty="0" smtClean="0">
                <a:solidFill>
                  <a:schemeClr val="tx1"/>
                </a:solidFill>
                <a:latin typeface="Calibri" pitchFamily="-1" charset="0"/>
                <a:ea typeface="ＭＳ Ｐゴシック" pitchFamily="-1" charset="-128"/>
                <a:cs typeface="ＭＳ Ｐゴシック" pitchFamily="-1" charset="-128"/>
              </a:rPr>
              <a:t>shell) are grouped together, as are all of the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 4 states (the </a:t>
            </a:r>
            <a:r>
              <a:rPr lang="en-US" sz="1200" i="1" kern="1200" dirty="0" smtClean="0">
                <a:solidFill>
                  <a:schemeClr val="tx1"/>
                </a:solidFill>
                <a:latin typeface="Calibri" pitchFamily="-1" charset="0"/>
                <a:ea typeface="ＭＳ Ｐゴシック" pitchFamily="-1" charset="-128"/>
                <a:cs typeface="ＭＳ Ｐゴシック" pitchFamily="-1" charset="-128"/>
              </a:rPr>
              <a:t>N </a:t>
            </a:r>
            <a:r>
              <a:rPr lang="en-US" sz="1200" kern="1200" dirty="0" smtClean="0">
                <a:solidFill>
                  <a:schemeClr val="tx1"/>
                </a:solidFill>
                <a:latin typeface="Calibri" pitchFamily="-1" charset="0"/>
                <a:ea typeface="ＭＳ Ｐゴシック" pitchFamily="-1" charset="-128"/>
                <a:cs typeface="ＭＳ Ｐゴシック" pitchFamily="-1" charset="-128"/>
              </a:rPr>
              <a:t>shell), and so forth. When we discuss the </a:t>
            </a:r>
            <a:r>
              <a:rPr lang="en-US" sz="1200" i="1" kern="1200" dirty="0" smtClean="0">
                <a:solidFill>
                  <a:schemeClr val="tx1"/>
                </a:solidFill>
                <a:latin typeface="Calibri" pitchFamily="-1" charset="0"/>
                <a:ea typeface="ＭＳ Ｐゴシック" pitchFamily="-1" charset="-128"/>
                <a:cs typeface="ＭＳ Ｐゴシック" pitchFamily="-1" charset="-128"/>
              </a:rPr>
              <a:t>inner </a:t>
            </a:r>
            <a:r>
              <a:rPr lang="en-US" sz="1200" kern="1200" dirty="0" smtClean="0">
                <a:solidFill>
                  <a:schemeClr val="tx1"/>
                </a:solidFill>
                <a:latin typeface="Calibri" pitchFamily="-1" charset="0"/>
                <a:ea typeface="ＭＳ Ｐゴシック" pitchFamily="-1" charset="-128"/>
                <a:cs typeface="ＭＳ Ｐゴシック" pitchFamily="-1" charset="-128"/>
              </a:rPr>
              <a:t>structure of the atom, as in the case of X rays, the ordering of this figure is not appropriate, and it is more appropriate to group the levels by shells. </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7</a:t>
            </a:fld>
            <a:endParaRPr lang="nl-NL"/>
          </a:p>
        </p:txBody>
      </p:sp>
    </p:spTree>
    <p:extLst>
      <p:ext uri="{BB962C8B-B14F-4D97-AF65-F5344CB8AC3E}">
        <p14:creationId xmlns:p14="http://schemas.microsoft.com/office/powerpoint/2010/main" val="101048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Calibri" pitchFamily="-1" charset="0"/>
                <a:ea typeface="ＭＳ Ｐゴシック" pitchFamily="-1" charset="-128"/>
                <a:cs typeface="ＭＳ Ｐゴシック" pitchFamily="-1" charset="-128"/>
              </a:rPr>
              <a:t>Ch 8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8</a:t>
            </a:fld>
            <a:endParaRPr lang="nl-NL"/>
          </a:p>
        </p:txBody>
      </p:sp>
    </p:spTree>
    <p:extLst>
      <p:ext uri="{BB962C8B-B14F-4D97-AF65-F5344CB8AC3E}">
        <p14:creationId xmlns:p14="http://schemas.microsoft.com/office/powerpoint/2010/main" val="328198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30000" dirty="0" smtClean="0">
                <a:solidFill>
                  <a:schemeClr val="tx1"/>
                </a:solidFill>
                <a:latin typeface="Calibri" pitchFamily="-1" charset="0"/>
                <a:ea typeface="ＭＳ Ｐゴシック" pitchFamily="-1" charset="-128"/>
                <a:cs typeface="ＭＳ Ｐゴシック" pitchFamily="-1" charset="-128"/>
              </a:rPr>
              <a:t>21</a:t>
            </a:r>
            <a:r>
              <a:rPr lang="en-GB" sz="1200" kern="1200" dirty="0" smtClean="0">
                <a:solidFill>
                  <a:schemeClr val="tx1"/>
                </a:solidFill>
                <a:latin typeface="Calibri" pitchFamily="-1" charset="0"/>
                <a:ea typeface="ＭＳ Ｐゴシック" pitchFamily="-1" charset="-128"/>
                <a:cs typeface="ＭＳ Ｐゴシック" pitchFamily="-1" charset="-128"/>
              </a:rPr>
              <a:t>Sc: scandium: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24</a:t>
            </a:r>
            <a:r>
              <a:rPr lang="en-GB" sz="1200" kern="1200" dirty="0" smtClean="0">
                <a:solidFill>
                  <a:schemeClr val="tx1"/>
                </a:solidFill>
                <a:latin typeface="Calibri" pitchFamily="-1" charset="0"/>
                <a:ea typeface="ＭＳ Ｐゴシック" pitchFamily="-1" charset="-128"/>
                <a:cs typeface="ＭＳ Ｐゴシック" pitchFamily="-1" charset="-128"/>
              </a:rPr>
              <a:t>Cr </a:t>
            </a:r>
            <a:r>
              <a:rPr lang="en-GB" sz="1200" kern="1200" dirty="0" err="1" smtClean="0">
                <a:solidFill>
                  <a:schemeClr val="tx1"/>
                </a:solidFill>
                <a:latin typeface="Calibri" pitchFamily="-1" charset="0"/>
                <a:ea typeface="ＭＳ Ｐゴシック" pitchFamily="-1" charset="-128"/>
                <a:cs typeface="ＭＳ Ｐゴシック" pitchFamily="-1" charset="-128"/>
              </a:rPr>
              <a:t>chroom</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25</a:t>
            </a:r>
            <a:r>
              <a:rPr lang="en-GB" sz="1200" kern="1200" dirty="0" smtClean="0">
                <a:solidFill>
                  <a:schemeClr val="tx1"/>
                </a:solidFill>
                <a:latin typeface="Calibri" pitchFamily="-1" charset="0"/>
                <a:ea typeface="ＭＳ Ｐゴシック" pitchFamily="-1" charset="-128"/>
                <a:cs typeface="ＭＳ Ｐゴシック" pitchFamily="-1" charset="-128"/>
              </a:rPr>
              <a:t>Mn </a:t>
            </a:r>
            <a:r>
              <a:rPr lang="en-GB" sz="1200" kern="1200" dirty="0" err="1" smtClean="0">
                <a:solidFill>
                  <a:schemeClr val="tx1"/>
                </a:solidFill>
                <a:latin typeface="Calibri" pitchFamily="-1" charset="0"/>
                <a:ea typeface="ＭＳ Ｐゴシック" pitchFamily="-1" charset="-128"/>
                <a:cs typeface="ＭＳ Ｐゴシック" pitchFamily="-1" charset="-128"/>
              </a:rPr>
              <a:t>mangaan</a:t>
            </a:r>
            <a:r>
              <a:rPr lang="en-GB" sz="1200" kern="1200" dirty="0" smtClean="0">
                <a:solidFill>
                  <a:schemeClr val="tx1"/>
                </a:solidFill>
                <a:latin typeface="Calibri" pitchFamily="-1" charset="0"/>
                <a:ea typeface="ＭＳ Ｐゴシック" pitchFamily="-1" charset="-128"/>
                <a:cs typeface="ＭＳ Ｐゴシック" pitchFamily="-1" charset="-128"/>
              </a:rPr>
              <a:t>: 4s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3d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5</a:t>
            </a:r>
          </a:p>
          <a:p>
            <a:endParaRPr lang="en-GB" sz="1200" kern="1200" dirty="0" smtClean="0">
              <a:solidFill>
                <a:schemeClr val="tx1"/>
              </a:solidFill>
              <a:latin typeface="Calibri" pitchFamily="-1" charset="0"/>
              <a:ea typeface="ＭＳ Ｐゴシック" pitchFamily="-1" charset="-128"/>
              <a:cs typeface="ＭＳ Ｐゴシック" pitchFamily="-1"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GB" sz="1200" kern="1200" baseline="30000" dirty="0" smtClean="0">
                <a:solidFill>
                  <a:schemeClr val="tx1"/>
                </a:solidFill>
                <a:latin typeface="Calibri" pitchFamily="-1" charset="0"/>
                <a:ea typeface="ＭＳ Ｐゴシック" pitchFamily="-1" charset="-128"/>
                <a:cs typeface="ＭＳ Ｐゴシック" pitchFamily="-1" charset="-128"/>
              </a:rPr>
              <a:t>80</a:t>
            </a:r>
            <a:r>
              <a:rPr lang="en-GB" sz="1200" kern="1200" dirty="0" smtClean="0">
                <a:solidFill>
                  <a:schemeClr val="tx1"/>
                </a:solidFill>
                <a:latin typeface="Calibri" pitchFamily="-1" charset="0"/>
                <a:ea typeface="ＭＳ Ｐゴシック" pitchFamily="-1" charset="-128"/>
                <a:cs typeface="ＭＳ Ｐゴシック" pitchFamily="-1" charset="-128"/>
              </a:rPr>
              <a:t>Hg </a:t>
            </a:r>
            <a:r>
              <a:rPr lang="en-GB" sz="1200" kern="1200" dirty="0" err="1" smtClean="0">
                <a:solidFill>
                  <a:schemeClr val="tx1"/>
                </a:solidFill>
                <a:latin typeface="Calibri" pitchFamily="-1" charset="0"/>
                <a:ea typeface="ＭＳ Ｐゴシック" pitchFamily="-1" charset="-128"/>
                <a:cs typeface="ＭＳ Ｐゴシック" pitchFamily="-1" charset="-128"/>
              </a:rPr>
              <a:t>kwik</a:t>
            </a:r>
            <a:r>
              <a:rPr lang="en-GB" sz="1200" kern="1200" dirty="0" smtClean="0">
                <a:solidFill>
                  <a:schemeClr val="tx1"/>
                </a:solidFill>
                <a:latin typeface="Calibri" pitchFamily="-1" charset="0"/>
                <a:ea typeface="ＭＳ Ｐゴシック" pitchFamily="-1" charset="-128"/>
                <a:cs typeface="ＭＳ Ｐゴシック" pitchFamily="-1" charset="-128"/>
              </a:rPr>
              <a:t>: 6s</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2</a:t>
            </a:r>
            <a:r>
              <a:rPr lang="en-GB" sz="1200" kern="1200" dirty="0" smtClean="0">
                <a:solidFill>
                  <a:schemeClr val="tx1"/>
                </a:solidFill>
                <a:latin typeface="Calibri" pitchFamily="-1" charset="0"/>
                <a:ea typeface="ＭＳ Ｐゴシック" pitchFamily="-1" charset="-128"/>
                <a:cs typeface="ＭＳ Ｐゴシック" pitchFamily="-1" charset="-128"/>
              </a:rPr>
              <a:t> 5d</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10</a:t>
            </a:r>
            <a:r>
              <a:rPr lang="en-GB" sz="1200" kern="1200" dirty="0" smtClean="0">
                <a:solidFill>
                  <a:schemeClr val="tx1"/>
                </a:solidFill>
                <a:latin typeface="Calibri" pitchFamily="-1" charset="0"/>
                <a:ea typeface="ＭＳ Ｐゴシック" pitchFamily="-1" charset="-128"/>
                <a:cs typeface="ＭＳ Ｐゴシック" pitchFamily="-1" charset="-128"/>
              </a:rPr>
              <a:t> 4f</a:t>
            </a:r>
            <a:r>
              <a:rPr lang="en-GB" sz="1200" kern="1200" baseline="30000" dirty="0" smtClean="0">
                <a:solidFill>
                  <a:schemeClr val="tx1"/>
                </a:solidFill>
                <a:latin typeface="Calibri" pitchFamily="-1" charset="0"/>
                <a:ea typeface="ＭＳ Ｐゴシック" pitchFamily="-1" charset="-128"/>
                <a:cs typeface="ＭＳ Ｐゴシック" pitchFamily="-1" charset="-128"/>
              </a:rPr>
              <a:t>14   (</a:t>
            </a:r>
            <a:r>
              <a:rPr lang="en-US" dirty="0" err="1" smtClean="0"/>
              <a:t>hydrargyros</a:t>
            </a:r>
            <a:r>
              <a:rPr lang="en-US" dirty="0" smtClean="0"/>
              <a:t>, </a:t>
            </a:r>
            <a:r>
              <a:rPr lang="en-US" dirty="0" err="1" smtClean="0"/>
              <a:t>uit</a:t>
            </a:r>
            <a:r>
              <a:rPr lang="en-US" dirty="0" smtClean="0"/>
              <a:t> </a:t>
            </a:r>
            <a:r>
              <a:rPr lang="en-US" dirty="0" err="1" smtClean="0"/>
              <a:t>Grieks</a:t>
            </a:r>
            <a:r>
              <a:rPr lang="en-US" dirty="0" smtClean="0"/>
              <a:t> </a:t>
            </a:r>
            <a:r>
              <a:rPr lang="en-US" i="1" dirty="0" err="1" smtClean="0"/>
              <a:t>hudor</a:t>
            </a:r>
            <a:r>
              <a:rPr lang="en-US" i="1" dirty="0" smtClean="0"/>
              <a:t>-</a:t>
            </a:r>
            <a:r>
              <a:rPr lang="en-US" dirty="0" smtClean="0"/>
              <a:t>, "water", en </a:t>
            </a:r>
            <a:r>
              <a:rPr lang="en-US" i="1" dirty="0" err="1" smtClean="0"/>
              <a:t>arguros</a:t>
            </a:r>
            <a:r>
              <a:rPr lang="en-US" dirty="0" smtClean="0"/>
              <a:t>, "</a:t>
            </a:r>
            <a:r>
              <a:rPr lang="en-US" dirty="0" err="1" smtClean="0"/>
              <a:t>zilver</a:t>
            </a:r>
            <a:r>
              <a:rPr lang="en-US" dirty="0" smtClean="0"/>
              <a:t>")</a:t>
            </a:r>
            <a:endParaRPr lang="en-GB" sz="1200" kern="1200" baseline="30000" dirty="0" smtClean="0">
              <a:solidFill>
                <a:schemeClr val="tx1"/>
              </a:solidFill>
              <a:latin typeface="Calibri" pitchFamily="-1" charset="0"/>
              <a:ea typeface="ＭＳ Ｐゴシック" pitchFamily="-1" charset="-128"/>
              <a:cs typeface="ＭＳ Ｐゴシック" pitchFamily="-1" charset="-128"/>
            </a:endParaRPr>
          </a:p>
          <a:p>
            <a:endParaRPr lang="en-GB" sz="1200" kern="1200" dirty="0" smtClean="0">
              <a:solidFill>
                <a:schemeClr val="tx1"/>
              </a:solidFill>
              <a:latin typeface="Calibri" pitchFamily="-1" charset="0"/>
              <a:ea typeface="ＭＳ Ｐゴシック" pitchFamily="-1" charset="-128"/>
              <a:cs typeface="ＭＳ Ｐゴシック" pitchFamily="-1" charset="-128"/>
            </a:endParaRPr>
          </a:p>
          <a:p>
            <a:r>
              <a:rPr lang="en-GB" sz="1200" kern="1200" dirty="0" smtClean="0">
                <a:solidFill>
                  <a:schemeClr val="tx1"/>
                </a:solidFill>
                <a:latin typeface="Calibri" pitchFamily="-1" charset="0"/>
                <a:ea typeface="ＭＳ Ｐゴシック" pitchFamily="-1" charset="-128"/>
                <a:cs typeface="ＭＳ Ｐゴシック" pitchFamily="-1" charset="-128"/>
              </a:rPr>
              <a:t>Ch 8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sz="1200"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baseline="0" dirty="0" smtClean="0">
                <a:solidFill>
                  <a:schemeClr val="tx1"/>
                </a:solidFill>
                <a:latin typeface="Calibri" pitchFamily="-1" charset="0"/>
                <a:ea typeface="ＭＳ Ｐゴシック" pitchFamily="-1" charset="-128"/>
                <a:cs typeface="ＭＳ Ｐゴシック" pitchFamily="-1" charset="-128"/>
              </a:rPr>
              <a:t>From the atomic point of view,</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current depends on the movement of relatively loosely bound electrons, which</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can be removed from their atoms by the applied potential difference, and also</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on the ability of the electrons to travel from one atom to another. Thus</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elements with s electrons, which are the least tightly bound and which also</a:t>
            </a:r>
          </a:p>
          <a:p>
            <a:r>
              <a:rPr lang="en-US" sz="1200" kern="1200" baseline="0" dirty="0" smtClean="0">
                <a:solidFill>
                  <a:schemeClr val="tx1"/>
                </a:solidFill>
                <a:latin typeface="Calibri" pitchFamily="-1" charset="0"/>
                <a:ea typeface="ＭＳ Ｐゴシック" pitchFamily="-1" charset="-128"/>
                <a:cs typeface="ＭＳ Ｐゴシック" pitchFamily="-1" charset="-128"/>
              </a:rPr>
              <a:t>travel farthest from the nucleus, are expected to have small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resistivities</a:t>
            </a:r>
            <a:r>
              <a:rPr lang="en-US" sz="1200" kern="1200" baseline="0" dirty="0" smtClean="0">
                <a:solidFill>
                  <a:schemeClr val="tx1"/>
                </a:solidFill>
                <a:latin typeface="Calibri" pitchFamily="-1" charset="0"/>
                <a:ea typeface="ＭＳ Ｐゴシック" pitchFamily="-1" charset="-128"/>
                <a:cs typeface="ＭＳ Ｐゴシック" pitchFamily="-1" charset="-128"/>
              </a:rPr>
              <a:t>.</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9</a:t>
            </a:fld>
            <a:endParaRPr lang="nl-NL"/>
          </a:p>
        </p:txBody>
      </p:sp>
    </p:spTree>
    <p:extLst>
      <p:ext uri="{BB962C8B-B14F-4D97-AF65-F5344CB8AC3E}">
        <p14:creationId xmlns:p14="http://schemas.microsoft.com/office/powerpoint/2010/main" val="228091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Calibri" pitchFamily="-1" charset="0"/>
                <a:ea typeface="ＭＳ Ｐゴシック" pitchFamily="-1" charset="-128"/>
                <a:cs typeface="ＭＳ Ｐゴシック" pitchFamily="-1" charset="-128"/>
              </a:rPr>
              <a:t>Ch 7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10</a:t>
            </a:fld>
            <a:endParaRPr lang="nl-NL"/>
          </a:p>
        </p:txBody>
      </p:sp>
    </p:spTree>
    <p:extLst>
      <p:ext uri="{BB962C8B-B14F-4D97-AF65-F5344CB8AC3E}">
        <p14:creationId xmlns:p14="http://schemas.microsoft.com/office/powerpoint/2010/main" val="224708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C559895-FADE-4862-A8DC-454FFB9CCE07}" type="slidenum">
              <a:rPr lang="en-US"/>
              <a:pPr/>
              <a:t>‹nr.›</a:t>
            </a:fld>
            <a:endParaRPr lang="en-US"/>
          </a:p>
        </p:txBody>
      </p:sp>
    </p:spTree>
    <p:extLst>
      <p:ext uri="{BB962C8B-B14F-4D97-AF65-F5344CB8AC3E}">
        <p14:creationId xmlns:p14="http://schemas.microsoft.com/office/powerpoint/2010/main" val="287026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55823E-5A2F-4821-966F-09084FBAF469}" type="slidenum">
              <a:rPr lang="en-US"/>
              <a:pPr/>
              <a:t>‹nr.›</a:t>
            </a:fld>
            <a:endParaRPr lang="en-US"/>
          </a:p>
        </p:txBody>
      </p:sp>
    </p:spTree>
    <p:extLst>
      <p:ext uri="{BB962C8B-B14F-4D97-AF65-F5344CB8AC3E}">
        <p14:creationId xmlns:p14="http://schemas.microsoft.com/office/powerpoint/2010/main" val="53297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5C65A00-BC66-4E0A-9AB1-996FBE72397B}" type="slidenum">
              <a:rPr lang="en-US"/>
              <a:pPr/>
              <a:t>‹nr.›</a:t>
            </a:fld>
            <a:endParaRPr lang="en-US"/>
          </a:p>
        </p:txBody>
      </p:sp>
    </p:spTree>
    <p:extLst>
      <p:ext uri="{BB962C8B-B14F-4D97-AF65-F5344CB8AC3E}">
        <p14:creationId xmlns:p14="http://schemas.microsoft.com/office/powerpoint/2010/main" val="212172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3729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10224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71469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606835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21271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757193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69940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23611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7E4D233-B41F-4148-9621-D5F4A721EFC8}" type="slidenum">
              <a:rPr lang="en-US"/>
              <a:pPr/>
              <a:t>‹nr.›</a:t>
            </a:fld>
            <a:endParaRPr lang="en-US"/>
          </a:p>
        </p:txBody>
      </p:sp>
    </p:spTree>
    <p:extLst>
      <p:ext uri="{BB962C8B-B14F-4D97-AF65-F5344CB8AC3E}">
        <p14:creationId xmlns:p14="http://schemas.microsoft.com/office/powerpoint/2010/main" val="179814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599852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309073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2595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564890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19407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38705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77372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1543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84968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1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3DC2E4-F20B-4D38-BFEC-3BF13E1EDD86}" type="slidenum">
              <a:rPr lang="en-US"/>
              <a:pPr/>
              <a:t>‹nr.›</a:t>
            </a:fld>
            <a:endParaRPr lang="en-US"/>
          </a:p>
        </p:txBody>
      </p:sp>
    </p:spTree>
    <p:extLst>
      <p:ext uri="{BB962C8B-B14F-4D97-AF65-F5344CB8AC3E}">
        <p14:creationId xmlns:p14="http://schemas.microsoft.com/office/powerpoint/2010/main" val="2374237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5805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9516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85007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7948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DE20E15-D94F-46D2-BF28-A727C52A5488}" type="slidenum">
              <a:rPr lang="en-US"/>
              <a:pPr/>
              <a:t>‹nr.›</a:t>
            </a:fld>
            <a:endParaRPr lang="en-US"/>
          </a:p>
        </p:txBody>
      </p:sp>
    </p:spTree>
    <p:extLst>
      <p:ext uri="{BB962C8B-B14F-4D97-AF65-F5344CB8AC3E}">
        <p14:creationId xmlns:p14="http://schemas.microsoft.com/office/powerpoint/2010/main" val="78728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9D9F657-7A4C-4784-B6BD-E4F31E67A35B}" type="slidenum">
              <a:rPr lang="en-US"/>
              <a:pPr/>
              <a:t>‹nr.›</a:t>
            </a:fld>
            <a:endParaRPr lang="en-US"/>
          </a:p>
        </p:txBody>
      </p:sp>
    </p:spTree>
    <p:extLst>
      <p:ext uri="{BB962C8B-B14F-4D97-AF65-F5344CB8AC3E}">
        <p14:creationId xmlns:p14="http://schemas.microsoft.com/office/powerpoint/2010/main" val="315107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F55A5A1-3BE9-449E-AE27-E281C2074398}" type="slidenum">
              <a:rPr lang="en-US"/>
              <a:pPr/>
              <a:t>‹nr.›</a:t>
            </a:fld>
            <a:endParaRPr lang="en-US"/>
          </a:p>
        </p:txBody>
      </p:sp>
    </p:spTree>
    <p:extLst>
      <p:ext uri="{BB962C8B-B14F-4D97-AF65-F5344CB8AC3E}">
        <p14:creationId xmlns:p14="http://schemas.microsoft.com/office/powerpoint/2010/main" val="1116993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DBBC3BA0-3D22-4D2E-8DF3-F72A5F9F20E9}" type="slidenum">
              <a:rPr lang="en-US"/>
              <a:pPr/>
              <a:t>‹nr.›</a:t>
            </a:fld>
            <a:endParaRPr lang="en-US"/>
          </a:p>
        </p:txBody>
      </p:sp>
    </p:spTree>
    <p:extLst>
      <p:ext uri="{BB962C8B-B14F-4D97-AF65-F5344CB8AC3E}">
        <p14:creationId xmlns:p14="http://schemas.microsoft.com/office/powerpoint/2010/main" val="276302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429A4D2-0831-416D-BD7E-C5AC8D93F67C}" type="slidenum">
              <a:rPr lang="en-US"/>
              <a:pPr/>
              <a:t>‹nr.›</a:t>
            </a:fld>
            <a:endParaRPr lang="en-US"/>
          </a:p>
        </p:txBody>
      </p:sp>
    </p:spTree>
    <p:extLst>
      <p:ext uri="{BB962C8B-B14F-4D97-AF65-F5344CB8AC3E}">
        <p14:creationId xmlns:p14="http://schemas.microsoft.com/office/powerpoint/2010/main" val="276848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13DB848-D580-4699-9EA3-1CB671B4E348}" type="slidenum">
              <a:rPr lang="en-US"/>
              <a:pPr/>
              <a:t>‹nr.›</a:t>
            </a:fld>
            <a:endParaRPr lang="en-US"/>
          </a:p>
        </p:txBody>
      </p:sp>
    </p:spTree>
    <p:extLst>
      <p:ext uri="{BB962C8B-B14F-4D97-AF65-F5344CB8AC3E}">
        <p14:creationId xmlns:p14="http://schemas.microsoft.com/office/powerpoint/2010/main" val="17374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71BB459E-FB1C-4F93-998B-5A726229F3B5}" type="slidenum">
              <a:rPr lang="en-US"/>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2400">
          <a:solidFill>
            <a:schemeClr val="tx2"/>
          </a:solidFill>
          <a:latin typeface="Arial" pitchFamily="-1" charset="0"/>
        </a:defRPr>
      </a:lvl6pPr>
      <a:lvl7pPr marL="914400" algn="ctr" rtl="0" eaLnBrk="0" fontAlgn="base" hangingPunct="0">
        <a:spcBef>
          <a:spcPct val="0"/>
        </a:spcBef>
        <a:spcAft>
          <a:spcPct val="0"/>
        </a:spcAft>
        <a:defRPr sz="2400">
          <a:solidFill>
            <a:schemeClr val="tx2"/>
          </a:solidFill>
          <a:latin typeface="Arial" pitchFamily="-1" charset="0"/>
        </a:defRPr>
      </a:lvl7pPr>
      <a:lvl8pPr marL="1371600" algn="ctr" rtl="0" eaLnBrk="0" fontAlgn="base" hangingPunct="0">
        <a:spcBef>
          <a:spcPct val="0"/>
        </a:spcBef>
        <a:spcAft>
          <a:spcPct val="0"/>
        </a:spcAft>
        <a:defRPr sz="2400">
          <a:solidFill>
            <a:schemeClr val="tx2"/>
          </a:solidFill>
          <a:latin typeface="Arial" pitchFamily="-1" charset="0"/>
        </a:defRPr>
      </a:lvl8pPr>
      <a:lvl9pPr marL="1828800" algn="ctr" rtl="0" eaLnBrk="0" fontAlgn="base" hangingPunct="0">
        <a:spcBef>
          <a:spcPct val="0"/>
        </a:spcBef>
        <a:spcAft>
          <a:spcPct val="0"/>
        </a:spcAft>
        <a:defRPr sz="2400">
          <a:solidFill>
            <a:schemeClr val="tx2"/>
          </a:solidFill>
          <a:latin typeface="Arial" pitchFamily="-1"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Times New Roman" pitchFamily="-1" charset="0"/>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ea typeface="+mn-ea"/>
              </a:rPr>
              <a:t>Copyright © 2009 Pearson Education, Inc.</a:t>
            </a:r>
          </a:p>
        </p:txBody>
      </p:sp>
    </p:spTree>
    <p:extLst>
      <p:ext uri="{BB962C8B-B14F-4D97-AF65-F5344CB8AC3E}">
        <p14:creationId xmlns:p14="http://schemas.microsoft.com/office/powerpoint/2010/main" val="2213398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209746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phet.colorado.edu/en/simulation/radiating-char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3.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image" Target="../media/image17.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6.xml"/><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wmf"/><Relationship Id="rId5" Type="http://schemas.openxmlformats.org/officeDocument/2006/relationships/oleObject" Target="../embeddings/oleObject7.bin"/><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hyperlink" Target="http://teaching.shu.ac.uk/hwb/chemistry/tutorials/molspec/lumin1.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Zero-phonon_line_and_phonon_sideband" TargetMode="External"/><Relationship Id="rId2" Type="http://schemas.openxmlformats.org/officeDocument/2006/relationships/image" Target="../media/image28.png"/><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hyperlink" Target="http://en.wikipedia.org/wiki/File:Phonon-energy-diagram.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hyperlink" Target="http://www.eng.fsu.edu/~dommelen/quantum/style_a/harm.html" TargetMode="External"/><Relationship Id="rId2" Type="http://schemas.openxmlformats.org/officeDocument/2006/relationships/image" Target="../media/image33.gif"/><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6n1aC85I0DevCM&amp;tbnid=LnFIIVSm7xzc6M:&amp;ved=0CAUQjRw&amp;url=http://www.entropy-book.com/maxwell-boltzmann-distribution/&amp;ei=L057U52_Kc3JPYSsgeAG&amp;bvm=bv.67229260,d.ZWU&amp;psig=AFQjCNEGvpP2ecyyFh6tmwx-4f3nLo_5qg&amp;ust=1400676137163042" TargetMode="External"/><Relationship Id="rId7" Type="http://schemas.openxmlformats.org/officeDocument/2006/relationships/hyperlink" Target="https://www.boundless.com/chemistry/gases/kinetic-molecular-theory/distribution-of-molecular-speeds-and-collision-frequency/"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35.png"/><Relationship Id="rId5" Type="http://schemas.openxmlformats.org/officeDocument/2006/relationships/hyperlink" Target="https://www.boundless.com/chemistry/gases/kinetic-molecular-theory/distribution-of-molecular-speeds-and-collision-frequency/images/the-boltzmann-distribution/" TargetMode="Externa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9.xml"/><Relationship Id="rId5" Type="http://schemas.openxmlformats.org/officeDocument/2006/relationships/image" Target="../media/image37.png"/><Relationship Id="rId4" Type="http://schemas.openxmlformats.org/officeDocument/2006/relationships/hyperlink" Target="http://hyperphysics.phy-astr.gsu.edu/hbase/quantum/disbol.html#c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9.xml"/><Relationship Id="rId5" Type="http://schemas.openxmlformats.org/officeDocument/2006/relationships/hyperlink" Target="http://hyperphysics.phy-astr.gsu.edu/hbase/quantum/disbol.html#c1" TargetMode="External"/><Relationship Id="rId4" Type="http://schemas.openxmlformats.org/officeDocument/2006/relationships/hyperlink" Target="http://hyperphysics.phy-astr.gsu.edu/hbase/quantum/disbol.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9.xml"/><Relationship Id="rId5" Type="http://schemas.openxmlformats.org/officeDocument/2006/relationships/hyperlink" Target="http://hyperphysics.phy-astr.gsu.edu/hbase/quantum/disfdx.html#c2" TargetMode="Externa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37.png"/><Relationship Id="rId5" Type="http://schemas.openxmlformats.org/officeDocument/2006/relationships/hyperlink" Target="http://hyperphysics.phy-astr.gsu.edu/hbase/quantum/disbex.html#c2" TargetMode="External"/><Relationship Id="rId4" Type="http://schemas.openxmlformats.org/officeDocument/2006/relationships/hyperlink" Target="http://pcwww.liv.ac.uk/~awolski/Teaching/Liverpool/PHYS393/StatisticalPhysics-Part5-Handout.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notesSlide" Target="../notesSlides/notesSlide2.xml"/><Relationship Id="rId7" Type="http://schemas.openxmlformats.org/officeDocument/2006/relationships/hyperlink" Target="https://tomasbzdusek.wordpress.com/" TargetMode="Externa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10" Type="http://schemas.openxmlformats.org/officeDocument/2006/relationships/image" Target="../media/image5.gif"/><Relationship Id="rId4" Type="http://schemas.openxmlformats.org/officeDocument/2006/relationships/oleObject" Target="../embeddings/oleObject1.bin"/><Relationship Id="rId9"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hyperlink" Target="https://www.st-andrews.ac.uk/physics/quvis/simulations_html5/sims/FermionsBosons/FermionsBosons.html" TargetMode="External"/><Relationship Id="rId5" Type="http://schemas.openxmlformats.org/officeDocument/2006/relationships/hyperlink" Target="http://hyperphysics.phy-astr.gsu.edu/hbase/quantum/disbex.html#c2" TargetMode="Externa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6.wmf"/><Relationship Id="rId3" Type="http://schemas.openxmlformats.org/officeDocument/2006/relationships/notesSlide" Target="../notesSlides/notesSlide24.xml"/><Relationship Id="rId7" Type="http://schemas.openxmlformats.org/officeDocument/2006/relationships/image" Target="../media/image36.png"/><Relationship Id="rId12" Type="http://schemas.openxmlformats.org/officeDocument/2006/relationships/oleObject" Target="../embeddings/oleObject12.bin"/><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42.png"/><Relationship Id="rId11" Type="http://schemas.openxmlformats.org/officeDocument/2006/relationships/image" Target="../media/image45.wmf"/><Relationship Id="rId5" Type="http://schemas.openxmlformats.org/officeDocument/2006/relationships/hyperlink" Target="http://hyperphysics.phy-astr.gsu.edu/hbase/quantum/disbex.html#c2" TargetMode="External"/><Relationship Id="rId15" Type="http://schemas.openxmlformats.org/officeDocument/2006/relationships/image" Target="../media/image47.wmf"/><Relationship Id="rId10" Type="http://schemas.openxmlformats.org/officeDocument/2006/relationships/oleObject" Target="../embeddings/oleObject11.bin"/><Relationship Id="rId4" Type="http://schemas.openxmlformats.org/officeDocument/2006/relationships/image" Target="../media/image39.png"/><Relationship Id="rId9" Type="http://schemas.openxmlformats.org/officeDocument/2006/relationships/image" Target="../media/image44.wmf"/><Relationship Id="rId1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25.xml"/><Relationship Id="rId7" Type="http://schemas.openxmlformats.org/officeDocument/2006/relationships/oleObject" Target="../embeddings/oleObject15.bin"/><Relationship Id="rId2" Type="http://schemas.openxmlformats.org/officeDocument/2006/relationships/slideLayout" Target="../slideLayouts/slideLayout28.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14.bin"/><Relationship Id="rId4" Type="http://schemas.openxmlformats.org/officeDocument/2006/relationships/image" Target="../media/image50.jpeg"/><Relationship Id="rId9" Type="http://schemas.openxmlformats.org/officeDocument/2006/relationships/hyperlink" Target="http://en.wikipedia.org/wiki/Active_gain_mediu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hyperlink" Target="http://www.ryerson.ca/~kantorek/ELE884/Lasers.htm" TargetMode="External"/><Relationship Id="rId2" Type="http://schemas.openxmlformats.org/officeDocument/2006/relationships/image" Target="../media/image51.png"/><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28.xml"/><Relationship Id="rId7" Type="http://schemas.openxmlformats.org/officeDocument/2006/relationships/oleObject" Target="../embeddings/oleObject17.bin"/><Relationship Id="rId2" Type="http://schemas.openxmlformats.org/officeDocument/2006/relationships/slideLayout" Target="../slideLayouts/slideLayout28.xml"/><Relationship Id="rId1" Type="http://schemas.openxmlformats.org/officeDocument/2006/relationships/vmlDrawing" Target="../drawings/vmlDrawing8.vml"/><Relationship Id="rId6" Type="http://schemas.openxmlformats.org/officeDocument/2006/relationships/image" Target="../media/image48.wmf"/><Relationship Id="rId5" Type="http://schemas.openxmlformats.org/officeDocument/2006/relationships/oleObject" Target="../embeddings/oleObject16.bin"/><Relationship Id="rId4" Type="http://schemas.openxmlformats.org/officeDocument/2006/relationships/image" Target="../media/image50.jpeg"/><Relationship Id="rId9" Type="http://schemas.openxmlformats.org/officeDocument/2006/relationships/hyperlink" Target="http://en.wikipedia.org/wiki/Active_gain_mediu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hyperlink" Target="http://www.falstad.com/qmrotator/" TargetMode="External"/><Relationship Id="rId3" Type="http://schemas.openxmlformats.org/officeDocument/2006/relationships/notesSlide" Target="../notesSlides/notesSlide3.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wmf"/><Relationship Id="rId5" Type="http://schemas.openxmlformats.org/officeDocument/2006/relationships/oleObject" Target="../embeddings/oleObject3.bin"/><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image" Target="../media/image63.png"/><Relationship Id="rId4" Type="http://schemas.openxmlformats.org/officeDocument/2006/relationships/hyperlink" Target="http://www.lexellaser.com/techinfo_wavelengths.ht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www.rp-photonics.com/ytterbium_doped_gain_media.html" TargetMode="External"/><Relationship Id="rId3" Type="http://schemas.openxmlformats.org/officeDocument/2006/relationships/hyperlink" Target="http://www.rp-photonics.com/laser_transitions.html" TargetMode="External"/><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67.gif"/><Relationship Id="rId5" Type="http://schemas.openxmlformats.org/officeDocument/2006/relationships/hyperlink" Target="http://www.google.nl/url?sa=i&amp;rct=j&amp;q=&amp;esrc=s&amp;frm=1&amp;source=images&amp;cd=&amp;cad=rja&amp;uact=8&amp;docid=JPYYsG_sVWYHzM&amp;tbnid=1w73ULQBcxzmQM:&amp;ved=0CAUQjRw&amp;url=http://www.fineartradiography.com/hobbies/lasers/nitrogen/&amp;ei=Ae5xU7_wI6r1ygP1yIGABQ&amp;bvm=bv.66330100,d.bGQ&amp;psig=AFQjCNGM3uQdrsacu-vY_roaW1fUXkgHIA&amp;ust=1400061816486701" TargetMode="External"/><Relationship Id="rId4" Type="http://schemas.openxmlformats.org/officeDocument/2006/relationships/hyperlink" Target="http://technology.niagarac.on.ca/people/mcsele/lasers/Quantum.htm" TargetMode="External"/><Relationship Id="rId9"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hyperlink" Target="http://www.rp-photonics.com/ytterbium_doped_gain_media.html" TargetMode="External"/><Relationship Id="rId3" Type="http://schemas.openxmlformats.org/officeDocument/2006/relationships/hyperlink" Target="http://www.rp-photonics.com/laser_transitions.html" TargetMode="External"/><Relationship Id="rId7"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67.gif"/><Relationship Id="rId5" Type="http://schemas.openxmlformats.org/officeDocument/2006/relationships/hyperlink" Target="http://www.google.nl/url?sa=i&amp;rct=j&amp;q=&amp;esrc=s&amp;frm=1&amp;source=images&amp;cd=&amp;cad=rja&amp;uact=8&amp;docid=JPYYsG_sVWYHzM&amp;tbnid=1w73ULQBcxzmQM:&amp;ved=0CAUQjRw&amp;url=http://www.fineartradiography.com/hobbies/lasers/nitrogen/&amp;ei=Ae5xU7_wI6r1ygP1yIGABQ&amp;bvm=bv.66330100,d.bGQ&amp;psig=AFQjCNGM3uQdrsacu-vY_roaW1fUXkgHIA&amp;ust=1400061816486701" TargetMode="External"/><Relationship Id="rId4" Type="http://schemas.openxmlformats.org/officeDocument/2006/relationships/hyperlink" Target="http://technology.niagarac.on.ca/people/mcsele/lasers/Quantum.htm" TargetMode="External"/><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en.kioskea.net/contents/pc/cdrom.php3" TargetMode="External"/><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www.laesieworks.com/digicom/Storage_CD.htm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hyperlink" Target="http://molphys.leidenuniv.nl/~eliel/teaching/fmt/data-opslag.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ptable.com/?lang=nl#Orbita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5" Type="http://schemas.openxmlformats.org/officeDocument/2006/relationships/image" Target="../media/image84.emf"/><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85800" y="3810000"/>
            <a:ext cx="7772400" cy="1143000"/>
          </a:xfrm>
        </p:spPr>
        <p:txBody>
          <a:bodyPr/>
          <a:lstStyle/>
          <a:p>
            <a:r>
              <a:rPr lang="en-US" sz="4800" dirty="0" err="1" smtClean="0">
                <a:solidFill>
                  <a:srgbClr val="6666FF"/>
                </a:solidFill>
              </a:rPr>
              <a:t>Vastestoffysica</a:t>
            </a:r>
            <a:r>
              <a:rPr lang="en-US" sz="4800" dirty="0" smtClean="0">
                <a:solidFill>
                  <a:srgbClr val="6666FF"/>
                </a:solidFill>
              </a:rPr>
              <a:t> II</a:t>
            </a:r>
            <a:endParaRPr lang="nl-NL" sz="2000" dirty="0" smtClean="0"/>
          </a:p>
        </p:txBody>
      </p:sp>
      <p:sp>
        <p:nvSpPr>
          <p:cNvPr id="15363" name="Rectangle 3"/>
          <p:cNvSpPr>
            <a:spLocks noGrp="1" noChangeArrowheads="1"/>
          </p:cNvSpPr>
          <p:nvPr>
            <p:ph type="subTitle" idx="1"/>
          </p:nvPr>
        </p:nvSpPr>
        <p:spPr>
          <a:xfrm>
            <a:off x="1411288" y="5410200"/>
            <a:ext cx="6400800" cy="1752600"/>
          </a:xfrm>
        </p:spPr>
        <p:txBody>
          <a:bodyPr/>
          <a:lstStyle/>
          <a:p>
            <a:r>
              <a:rPr lang="nl-NL" dirty="0" smtClean="0">
                <a:cs typeface="Times New Roman" pitchFamily="18" charset="0"/>
              </a:rPr>
              <a:t>Saskia Blom </a:t>
            </a:r>
          </a:p>
          <a:p>
            <a:r>
              <a:rPr lang="nl-NL" dirty="0" smtClean="0">
                <a:cs typeface="Times New Roman" pitchFamily="18" charset="0"/>
              </a:rPr>
              <a:t>(s.blom@fontys.nl) </a:t>
            </a:r>
          </a:p>
        </p:txBody>
      </p:sp>
      <p:pic>
        <p:nvPicPr>
          <p:cNvPr id="8" name="Picture 7"/>
          <p:cNvPicPr>
            <a:picLocks noChangeAspect="1"/>
          </p:cNvPicPr>
          <p:nvPr/>
        </p:nvPicPr>
        <p:blipFill>
          <a:blip r:embed="rId3"/>
          <a:stretch>
            <a:fillRect/>
          </a:stretch>
        </p:blipFill>
        <p:spPr>
          <a:xfrm>
            <a:off x="1642533" y="381000"/>
            <a:ext cx="5977467" cy="33623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Gevulde </a:t>
            </a:r>
            <a:r>
              <a:rPr lang="nl-NL" sz="2000" dirty="0" err="1" smtClean="0"/>
              <a:t>d-subschil</a:t>
            </a:r>
            <a:r>
              <a:rPr lang="nl-NL" sz="2000" dirty="0" smtClean="0"/>
              <a:t> (zelfs halfgevuld) is stabieler dan gevulde </a:t>
            </a:r>
            <a:r>
              <a:rPr lang="nl-NL" sz="2000" dirty="0" err="1" smtClean="0"/>
              <a:t>s-schil</a:t>
            </a:r>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Soortelijke weerstand (elektrisch)</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533400" y="1246159"/>
            <a:ext cx="7772400" cy="5611841"/>
          </a:xfrm>
          <a:prstGeom prst="rect">
            <a:avLst/>
          </a:prstGeom>
        </p:spPr>
      </p:pic>
      <p:sp>
        <p:nvSpPr>
          <p:cNvPr id="9" name="Rectangle 8"/>
          <p:cNvSpPr/>
          <p:nvPr/>
        </p:nvSpPr>
        <p:spPr>
          <a:xfrm>
            <a:off x="76200" y="1524000"/>
            <a:ext cx="1339279" cy="369332"/>
          </a:xfrm>
          <a:prstGeom prst="rect">
            <a:avLst/>
          </a:prstGeom>
        </p:spPr>
        <p:txBody>
          <a:bodyPr wrap="none">
            <a:spAutoFit/>
          </a:bodyPr>
          <a:lstStyle/>
          <a:p>
            <a:pPr algn="l"/>
            <a:r>
              <a:rPr lang="nl-NL" sz="1800" dirty="0" smtClean="0">
                <a:solidFill>
                  <a:schemeClr val="accent6">
                    <a:lumMod val="75000"/>
                  </a:schemeClr>
                </a:solidFill>
              </a:rPr>
              <a:t>3s-subschil</a:t>
            </a:r>
          </a:p>
        </p:txBody>
      </p:sp>
      <p:sp>
        <p:nvSpPr>
          <p:cNvPr id="10" name="Rectangle 9"/>
          <p:cNvSpPr/>
          <p:nvPr/>
        </p:nvSpPr>
        <p:spPr>
          <a:xfrm>
            <a:off x="7935332" y="1447800"/>
            <a:ext cx="980068" cy="369332"/>
          </a:xfrm>
          <a:prstGeom prst="rect">
            <a:avLst/>
          </a:prstGeom>
        </p:spPr>
        <p:txBody>
          <a:bodyPr wrap="none">
            <a:spAutoFit/>
          </a:bodyPr>
          <a:lstStyle/>
          <a:p>
            <a:pPr algn="l"/>
            <a:r>
              <a:rPr lang="nl-NL" sz="1800" dirty="0" smtClean="0">
                <a:solidFill>
                  <a:schemeClr val="accent6">
                    <a:lumMod val="75000"/>
                  </a:schemeClr>
                </a:solidFill>
              </a:rPr>
              <a:t>3p-schil</a:t>
            </a:r>
          </a:p>
        </p:txBody>
      </p:sp>
      <p:sp>
        <p:nvSpPr>
          <p:cNvPr id="11" name="Rectangle 10"/>
          <p:cNvSpPr/>
          <p:nvPr/>
        </p:nvSpPr>
        <p:spPr>
          <a:xfrm>
            <a:off x="8001000" y="4114800"/>
            <a:ext cx="980068" cy="369332"/>
          </a:xfrm>
          <a:prstGeom prst="rect">
            <a:avLst/>
          </a:prstGeom>
        </p:spPr>
        <p:txBody>
          <a:bodyPr wrap="none">
            <a:spAutoFit/>
          </a:bodyPr>
          <a:lstStyle/>
          <a:p>
            <a:pPr algn="l"/>
            <a:r>
              <a:rPr lang="nl-NL" sz="1800" dirty="0" smtClean="0">
                <a:solidFill>
                  <a:schemeClr val="accent6">
                    <a:lumMod val="75000"/>
                  </a:schemeClr>
                </a:solidFill>
              </a:rPr>
              <a:t>3d-schil</a:t>
            </a:r>
          </a:p>
        </p:txBody>
      </p:sp>
      <p:cxnSp>
        <p:nvCxnSpPr>
          <p:cNvPr id="13" name="Straight Arrow Connector 12"/>
          <p:cNvCxnSpPr/>
          <p:nvPr/>
        </p:nvCxnSpPr>
        <p:spPr bwMode="auto">
          <a:xfrm rot="5400000">
            <a:off x="7886700" y="1790700"/>
            <a:ext cx="228600" cy="1524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14"/>
          <p:cNvCxnSpPr/>
          <p:nvPr/>
        </p:nvCxnSpPr>
        <p:spPr bwMode="auto">
          <a:xfrm rot="10800000" flipV="1">
            <a:off x="5638800" y="1676400"/>
            <a:ext cx="2286000" cy="3048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p:nvPr/>
        </p:nvCxnSpPr>
        <p:spPr bwMode="auto">
          <a:xfrm rot="5400000">
            <a:off x="7886699" y="4533900"/>
            <a:ext cx="228600" cy="1524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18"/>
          <p:cNvCxnSpPr/>
          <p:nvPr/>
        </p:nvCxnSpPr>
        <p:spPr bwMode="auto">
          <a:xfrm rot="10800000" flipV="1">
            <a:off x="5562604" y="4318000"/>
            <a:ext cx="2463797" cy="330198"/>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19"/>
          <p:cNvCxnSpPr/>
          <p:nvPr/>
        </p:nvCxnSpPr>
        <p:spPr bwMode="auto">
          <a:xfrm rot="10800000" flipV="1">
            <a:off x="2667002" y="4267200"/>
            <a:ext cx="5181598" cy="3810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282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355600" y="990600"/>
            <a:ext cx="7872413" cy="286232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The effective charge that an electron “sees” is the charge on the nucleus shielded by inner electrons. Only the electrons in the first level see the entire nuclear charge.</a:t>
            </a:r>
          </a:p>
          <a:p>
            <a:pPr algn="l">
              <a:spcBef>
                <a:spcPct val="50000"/>
              </a:spcBef>
            </a:pPr>
            <a:endParaRPr lang="en-US" sz="2000" dirty="0" smtClean="0">
              <a:solidFill>
                <a:schemeClr val="accent2"/>
              </a:solidFill>
            </a:endParaRPr>
          </a:p>
          <a:p>
            <a:pPr algn="l">
              <a:spcBef>
                <a:spcPct val="50000"/>
              </a:spcBef>
            </a:pPr>
            <a:r>
              <a:rPr lang="en-US" sz="2000" dirty="0" smtClean="0">
                <a:solidFill>
                  <a:schemeClr val="accent2"/>
                </a:solidFill>
              </a:rPr>
              <a:t>The </a:t>
            </a:r>
            <a:r>
              <a:rPr lang="en-US" sz="2000" dirty="0">
                <a:solidFill>
                  <a:schemeClr val="accent2"/>
                </a:solidFill>
              </a:rPr>
              <a:t>energy of a level is proportional</a:t>
            </a:r>
            <a:r>
              <a:rPr lang="en-US" sz="2000" dirty="0" smtClean="0">
                <a:solidFill>
                  <a:schemeClr val="accent2"/>
                </a:solidFill>
              </a:rPr>
              <a:t> to </a:t>
            </a:r>
            <a:r>
              <a:rPr lang="en-US" sz="2000" i="1" dirty="0" smtClean="0">
                <a:solidFill>
                  <a:schemeClr val="accent2"/>
                </a:solidFill>
                <a:latin typeface="Times New Roman" pitchFamily="-83" charset="0"/>
              </a:rPr>
              <a:t>Z</a:t>
            </a:r>
            <a:r>
              <a:rPr lang="en-US" sz="2000" baseline="30000" dirty="0" smtClean="0">
                <a:solidFill>
                  <a:schemeClr val="accent2"/>
                </a:solidFill>
              </a:rPr>
              <a:t> 2</a:t>
            </a:r>
            <a:r>
              <a:rPr lang="en-US" sz="2000" dirty="0" smtClean="0">
                <a:solidFill>
                  <a:schemeClr val="accent2"/>
                </a:solidFill>
              </a:rPr>
              <a:t>, 			   so </a:t>
            </a:r>
            <a:r>
              <a:rPr lang="en-US" sz="2000" dirty="0">
                <a:solidFill>
                  <a:schemeClr val="accent2"/>
                </a:solidFill>
              </a:rPr>
              <a:t>the wavelengths corresponding to</a:t>
            </a:r>
            <a:r>
              <a:rPr lang="en-US" sz="2000" dirty="0" smtClean="0">
                <a:solidFill>
                  <a:schemeClr val="accent2"/>
                </a:solidFill>
              </a:rPr>
              <a:t> 			   transitions </a:t>
            </a:r>
            <a:r>
              <a:rPr lang="en-US" sz="2000" dirty="0">
                <a:solidFill>
                  <a:schemeClr val="accent2"/>
                </a:solidFill>
              </a:rPr>
              <a:t>to the </a:t>
            </a:r>
            <a:r>
              <a:rPr lang="en-US" sz="2000" i="1" dirty="0">
                <a:solidFill>
                  <a:schemeClr val="accent2"/>
                </a:solidFill>
                <a:latin typeface="Times New Roman" pitchFamily="-83" charset="0"/>
              </a:rPr>
              <a:t>n</a:t>
            </a:r>
            <a:r>
              <a:rPr lang="en-US" sz="2000" dirty="0">
                <a:solidFill>
                  <a:schemeClr val="accent2"/>
                </a:solidFill>
              </a:rPr>
              <a:t> = 1 state in</a:t>
            </a:r>
            <a:r>
              <a:rPr lang="en-US" sz="2000" dirty="0" smtClean="0">
                <a:solidFill>
                  <a:schemeClr val="accent2"/>
                </a:solidFill>
              </a:rPr>
              <a:t> 			                        high</a:t>
            </a:r>
            <a:r>
              <a:rPr lang="en-US" sz="2000" dirty="0">
                <a:solidFill>
                  <a:schemeClr val="accent2"/>
                </a:solidFill>
              </a:rPr>
              <a:t>-</a:t>
            </a:r>
            <a:r>
              <a:rPr lang="en-US" sz="2000" i="1" dirty="0">
                <a:solidFill>
                  <a:schemeClr val="accent2"/>
                </a:solidFill>
                <a:latin typeface="Times New Roman" pitchFamily="-83" charset="0"/>
              </a:rPr>
              <a:t>Z</a:t>
            </a:r>
            <a:r>
              <a:rPr lang="en-US" sz="2000" dirty="0">
                <a:solidFill>
                  <a:schemeClr val="accent2"/>
                </a:solidFill>
              </a:rPr>
              <a:t> atoms are in the X-ray range. </a:t>
            </a:r>
          </a:p>
        </p:txBody>
      </p:sp>
      <p:sp>
        <p:nvSpPr>
          <p:cNvPr id="19460" name="Rectangle 4"/>
          <p:cNvSpPr>
            <a:spLocks noGrp="1" noChangeArrowheads="1"/>
          </p:cNvSpPr>
          <p:nvPr>
            <p:ph type="title"/>
          </p:nvPr>
        </p:nvSpPr>
        <p:spPr>
          <a:xfrm>
            <a:off x="0" y="0"/>
            <a:ext cx="9144000" cy="793750"/>
          </a:xfrm>
        </p:spPr>
        <p:txBody>
          <a:bodyPr/>
          <a:lstStyle/>
          <a:p>
            <a:r>
              <a:rPr lang="en-US"/>
              <a:t>39.6 X-Ray Spectra and Atomic Number</a:t>
            </a:r>
          </a:p>
        </p:txBody>
      </p:sp>
      <p:pic>
        <p:nvPicPr>
          <p:cNvPr id="4" name="Picture 3"/>
          <p:cNvPicPr>
            <a:picLocks noChangeAspect="1"/>
          </p:cNvPicPr>
          <p:nvPr/>
        </p:nvPicPr>
        <p:blipFill>
          <a:blip r:embed="rId3"/>
          <a:stretch>
            <a:fillRect/>
          </a:stretch>
        </p:blipFill>
        <p:spPr>
          <a:xfrm>
            <a:off x="5418247" y="2070100"/>
            <a:ext cx="3268553" cy="4178300"/>
          </a:xfrm>
          <a:prstGeom prst="rect">
            <a:avLst/>
          </a:prstGeom>
        </p:spPr>
      </p:pic>
      <p:sp>
        <p:nvSpPr>
          <p:cNvPr id="2" name="Rectangle 1"/>
          <p:cNvSpPr/>
          <p:nvPr/>
        </p:nvSpPr>
        <p:spPr>
          <a:xfrm>
            <a:off x="-3958936" y="4114800"/>
            <a:ext cx="3958936" cy="1815882"/>
          </a:xfrm>
          <a:prstGeom prst="rect">
            <a:avLst/>
          </a:prstGeom>
        </p:spPr>
        <p:txBody>
          <a:bodyPr wrap="none">
            <a:spAutoFit/>
          </a:bodyPr>
          <a:lstStyle/>
          <a:p>
            <a:pPr algn="l"/>
            <a:r>
              <a:rPr lang="nl-NL" sz="1600" b="1" dirty="0" smtClean="0">
                <a:solidFill>
                  <a:srgbClr val="7030A0"/>
                </a:solidFill>
              </a:rPr>
              <a:t>Bovenste energie-overgangen </a:t>
            </a:r>
          </a:p>
          <a:p>
            <a:pPr algn="r"/>
            <a:r>
              <a:rPr lang="nl-NL" sz="1600" b="1" dirty="0" smtClean="0">
                <a:solidFill>
                  <a:srgbClr val="7030A0"/>
                </a:solidFill>
              </a:rPr>
              <a:t>(bij lagere energie te bereiken voor e-): </a:t>
            </a:r>
          </a:p>
          <a:p>
            <a:pPr algn="r"/>
            <a:r>
              <a:rPr lang="nl-NL" sz="1600" b="1" dirty="0" smtClean="0">
                <a:solidFill>
                  <a:srgbClr val="7030A0"/>
                </a:solidFill>
              </a:rPr>
              <a:t>te lage energie voor </a:t>
            </a:r>
            <a:r>
              <a:rPr lang="nl-NL" sz="1600" b="1" dirty="0" err="1" smtClean="0">
                <a:solidFill>
                  <a:srgbClr val="7030A0"/>
                </a:solidFill>
              </a:rPr>
              <a:t>X-ray</a:t>
            </a:r>
            <a:endParaRPr lang="nl-NL" sz="1600" b="1" dirty="0" smtClean="0">
              <a:solidFill>
                <a:srgbClr val="7030A0"/>
              </a:solidFill>
            </a:endParaRPr>
          </a:p>
          <a:p>
            <a:pPr marL="342900" indent="-342900" algn="r">
              <a:buFont typeface="Wingdings"/>
              <a:buChar char="à"/>
            </a:pPr>
            <a:r>
              <a:rPr lang="nl-NL" sz="1600" b="1" dirty="0" smtClean="0">
                <a:solidFill>
                  <a:srgbClr val="7030A0"/>
                </a:solidFill>
                <a:sym typeface="Wingdings" panose="05000000000000000000" pitchFamily="2" charset="2"/>
              </a:rPr>
              <a:t>Wegschieten e- binnenste schillen, </a:t>
            </a:r>
          </a:p>
          <a:p>
            <a:pPr marL="342900" indent="-342900" algn="r">
              <a:buFont typeface="Wingdings"/>
              <a:buChar char="à"/>
            </a:pPr>
            <a:r>
              <a:rPr lang="nl-NL" sz="1600" b="1" dirty="0" smtClean="0">
                <a:solidFill>
                  <a:srgbClr val="7030A0"/>
                </a:solidFill>
                <a:sym typeface="Wingdings" panose="05000000000000000000" pitchFamily="2" charset="2"/>
              </a:rPr>
              <a:t>dan grotere overgangen mogelijk</a:t>
            </a:r>
          </a:p>
          <a:p>
            <a:pPr marL="342900" indent="-342900" algn="r">
              <a:buFont typeface="Wingdings"/>
              <a:buChar char="à"/>
            </a:pPr>
            <a:r>
              <a:rPr lang="nl-NL" sz="1600" b="1" dirty="0" smtClean="0">
                <a:solidFill>
                  <a:srgbClr val="7030A0"/>
                </a:solidFill>
                <a:sym typeface="Wingdings" panose="05000000000000000000" pitchFamily="2" charset="2"/>
              </a:rPr>
              <a:t>dus kortere golflengte</a:t>
            </a:r>
            <a:endParaRPr lang="nl-NL" sz="1600" b="1" dirty="0" smtClean="0">
              <a:solidFill>
                <a:srgbClr val="7030A0"/>
              </a:solidFill>
            </a:endParaRPr>
          </a:p>
          <a:p>
            <a:pPr algn="r"/>
            <a:endParaRPr lang="en-GB"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296863" y="996950"/>
            <a:ext cx="8253412"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Inner electrons can be ejected by high-energy electrons. The resulting X-ray spectrum is characteristic of the element.</a:t>
            </a:r>
          </a:p>
        </p:txBody>
      </p:sp>
      <p:sp>
        <p:nvSpPr>
          <p:cNvPr id="18437" name="Text Box 5"/>
          <p:cNvSpPr txBox="1">
            <a:spLocks noChangeArrowheads="1"/>
          </p:cNvSpPr>
          <p:nvPr/>
        </p:nvSpPr>
        <p:spPr bwMode="auto">
          <a:xfrm>
            <a:off x="4738688" y="2992438"/>
            <a:ext cx="4119562" cy="40011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This example is for </a:t>
            </a:r>
            <a:r>
              <a:rPr lang="en-US" sz="2000" dirty="0" smtClean="0">
                <a:solidFill>
                  <a:schemeClr val="accent2"/>
                </a:solidFill>
              </a:rPr>
              <a:t>molybdenum</a:t>
            </a:r>
            <a:endParaRPr lang="en-US" sz="2000" dirty="0">
              <a:solidFill>
                <a:schemeClr val="accent2"/>
              </a:solidFill>
            </a:endParaRPr>
          </a:p>
        </p:txBody>
      </p:sp>
      <p:sp>
        <p:nvSpPr>
          <p:cNvPr id="18438" name="Rectangle 6"/>
          <p:cNvSpPr>
            <a:spLocks noGrp="1" noChangeArrowheads="1"/>
          </p:cNvSpPr>
          <p:nvPr>
            <p:ph type="title"/>
          </p:nvPr>
        </p:nvSpPr>
        <p:spPr>
          <a:xfrm>
            <a:off x="0" y="0"/>
            <a:ext cx="9144000" cy="793750"/>
          </a:xfrm>
        </p:spPr>
        <p:txBody>
          <a:bodyPr/>
          <a:lstStyle/>
          <a:p>
            <a:r>
              <a:rPr lang="en-US"/>
              <a:t>39.6 X-Ray Spectra and Atomic Number</a:t>
            </a:r>
          </a:p>
        </p:txBody>
      </p:sp>
      <p:pic>
        <p:nvPicPr>
          <p:cNvPr id="18440" name="Picture 8" descr="Figure_39_11"/>
          <p:cNvPicPr>
            <a:picLocks noChangeAspect="1" noChangeArrowheads="1"/>
          </p:cNvPicPr>
          <p:nvPr/>
        </p:nvPicPr>
        <p:blipFill>
          <a:blip r:embed="rId3"/>
          <a:srcRect/>
          <a:stretch>
            <a:fillRect/>
          </a:stretch>
        </p:blipFill>
        <p:spPr bwMode="auto">
          <a:xfrm>
            <a:off x="742950" y="2863850"/>
            <a:ext cx="3743325" cy="3394075"/>
          </a:xfrm>
          <a:prstGeom prst="rect">
            <a:avLst/>
          </a:prstGeom>
          <a:noFill/>
        </p:spPr>
      </p:pic>
      <p:sp>
        <p:nvSpPr>
          <p:cNvPr id="7" name="Rectangle 2"/>
          <p:cNvSpPr>
            <a:spLocks noChangeArrowheads="1"/>
          </p:cNvSpPr>
          <p:nvPr/>
        </p:nvSpPr>
        <p:spPr bwMode="auto">
          <a:xfrm>
            <a:off x="3048000" y="6248400"/>
            <a:ext cx="5965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nl-NL" sz="1400" dirty="0" err="1"/>
              <a:t>Phet</a:t>
            </a:r>
            <a:r>
              <a:rPr lang="nl-NL" sz="1400" dirty="0"/>
              <a:t> applet </a:t>
            </a:r>
            <a:r>
              <a:rPr lang="nl-NL" sz="1400" dirty="0" err="1"/>
              <a:t>radiating</a:t>
            </a:r>
            <a:r>
              <a:rPr lang="nl-NL" sz="1400" dirty="0"/>
              <a:t> charge:</a:t>
            </a:r>
            <a:endParaRPr lang="en-GB" sz="1400" dirty="0"/>
          </a:p>
          <a:p>
            <a:pPr algn="r"/>
            <a:r>
              <a:rPr lang="en-GB" sz="1400" dirty="0">
                <a:hlinkClick r:id="rId4"/>
              </a:rPr>
              <a:t>http://phet.colorado.edu/en/simulation/radiating-charge</a:t>
            </a:r>
            <a:endParaRPr lang="en-GB" sz="1400" dirty="0"/>
          </a:p>
        </p:txBody>
      </p:sp>
      <p:sp>
        <p:nvSpPr>
          <p:cNvPr id="8" name="Text Box 5"/>
          <p:cNvSpPr txBox="1">
            <a:spLocks noChangeArrowheads="1"/>
          </p:cNvSpPr>
          <p:nvPr/>
        </p:nvSpPr>
        <p:spPr bwMode="auto">
          <a:xfrm>
            <a:off x="5486399" y="4438471"/>
            <a:ext cx="3048001"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x-none" sz="1800" b="1" dirty="0" smtClean="0">
                <a:solidFill>
                  <a:srgbClr val="660066"/>
                </a:solidFill>
                <a:ea typeface="+mn-ea"/>
              </a:rPr>
              <a:t>e</a:t>
            </a:r>
            <a:r>
              <a:rPr lang="x-none" sz="1800" b="1" baseline="30000" dirty="0" smtClean="0">
                <a:solidFill>
                  <a:srgbClr val="660066"/>
                </a:solidFill>
                <a:ea typeface="+mn-ea"/>
              </a:rPr>
              <a:t>-</a:t>
            </a:r>
            <a:r>
              <a:rPr lang="x-none" sz="1800" b="1" dirty="0" smtClean="0">
                <a:solidFill>
                  <a:srgbClr val="660066"/>
                </a:solidFill>
                <a:ea typeface="+mn-ea"/>
              </a:rPr>
              <a:t> valt terug in K-schil;</a:t>
            </a:r>
          </a:p>
          <a:p>
            <a:pPr algn="l" eaLnBrk="1" hangingPunct="1">
              <a:spcBef>
                <a:spcPct val="50000"/>
              </a:spcBef>
            </a:pPr>
            <a:r>
              <a:rPr lang="x-none" sz="1800" b="1" dirty="0" smtClean="0">
                <a:solidFill>
                  <a:srgbClr val="660066"/>
                </a:solidFill>
                <a:latin typeface="Times"/>
                <a:ea typeface="+mn-ea"/>
                <a:cs typeface="Times"/>
              </a:rPr>
              <a:t>K</a:t>
            </a:r>
            <a:r>
              <a:rPr lang="x-none" sz="1800" b="1" baseline="-25000" dirty="0" smtClean="0">
                <a:solidFill>
                  <a:srgbClr val="660066"/>
                </a:solidFill>
                <a:latin typeface="Symbol" charset="2"/>
                <a:ea typeface="+mn-ea"/>
                <a:cs typeface="Symbol" charset="2"/>
              </a:rPr>
              <a:t>a</a:t>
            </a:r>
            <a:r>
              <a:rPr lang="x-none" sz="1800" b="1" dirty="0" smtClean="0">
                <a:solidFill>
                  <a:srgbClr val="660066"/>
                </a:solidFill>
                <a:ea typeface="+mn-ea"/>
              </a:rPr>
              <a:t> </a:t>
            </a:r>
            <a:r>
              <a:rPr lang="x-none" sz="1800" b="1" dirty="0" smtClean="0">
                <a:solidFill>
                  <a:srgbClr val="660066"/>
                </a:solidFill>
                <a:latin typeface="Wingdings"/>
                <a:ea typeface="Wingdings"/>
                <a:cs typeface="Wingdings"/>
              </a:rPr>
              <a:t></a:t>
            </a:r>
            <a:r>
              <a:rPr lang="x-none" sz="1800" b="1" dirty="0" smtClean="0">
                <a:solidFill>
                  <a:srgbClr val="660066"/>
                </a:solidFill>
                <a:ea typeface="+mn-ea"/>
              </a:rPr>
              <a:t> vanuit L-schil (n=2)</a:t>
            </a:r>
          </a:p>
          <a:p>
            <a:pPr algn="l" eaLnBrk="1" hangingPunct="1">
              <a:spcBef>
                <a:spcPct val="50000"/>
              </a:spcBef>
            </a:pPr>
            <a:r>
              <a:rPr lang="x-none" sz="1800" b="1" dirty="0" smtClean="0">
                <a:solidFill>
                  <a:srgbClr val="660066"/>
                </a:solidFill>
                <a:latin typeface="Times"/>
                <a:cs typeface="Times"/>
              </a:rPr>
              <a:t>K</a:t>
            </a:r>
            <a:r>
              <a:rPr lang="x-none" sz="1800" b="1" baseline="-25000" dirty="0" smtClean="0">
                <a:solidFill>
                  <a:srgbClr val="660066"/>
                </a:solidFill>
                <a:latin typeface="Symbol" charset="2"/>
                <a:cs typeface="Symbol" charset="2"/>
              </a:rPr>
              <a:t>b</a:t>
            </a:r>
            <a:r>
              <a:rPr lang="x-none" sz="1800" b="1" dirty="0" smtClean="0">
                <a:solidFill>
                  <a:srgbClr val="660066"/>
                </a:solidFill>
              </a:rPr>
              <a:t> </a:t>
            </a:r>
            <a:r>
              <a:rPr lang="x-none" sz="1800" b="1" dirty="0" smtClean="0">
                <a:solidFill>
                  <a:srgbClr val="660066"/>
                </a:solidFill>
                <a:latin typeface="Wingdings"/>
                <a:ea typeface="Wingdings"/>
                <a:cs typeface="Wingdings"/>
              </a:rPr>
              <a:t></a:t>
            </a:r>
            <a:r>
              <a:rPr lang="x-none" sz="1800" b="1" dirty="0" smtClean="0">
                <a:solidFill>
                  <a:srgbClr val="660066"/>
                </a:solidFill>
              </a:rPr>
              <a:t> vanuit M-schil (n=3)</a:t>
            </a:r>
            <a:r>
              <a:rPr lang="x-none" sz="1800" b="1" dirty="0" smtClean="0">
                <a:solidFill>
                  <a:srgbClr val="660066"/>
                </a:solidFill>
                <a:ea typeface="+mn-ea"/>
              </a:rPr>
              <a:t> </a:t>
            </a:r>
            <a:endParaRPr lang="en-US" sz="1800" b="1" dirty="0">
              <a:solidFill>
                <a:srgbClr val="660066"/>
              </a:solidFill>
              <a:ea typeface="+mn-ea"/>
            </a:endParaRPr>
          </a:p>
        </p:txBody>
      </p:sp>
      <p:sp>
        <p:nvSpPr>
          <p:cNvPr id="9" name="Rectangle 8"/>
          <p:cNvSpPr/>
          <p:nvPr/>
        </p:nvSpPr>
        <p:spPr>
          <a:xfrm>
            <a:off x="-3543688" y="3429000"/>
            <a:ext cx="3470887" cy="2800767"/>
          </a:xfrm>
          <a:prstGeom prst="rect">
            <a:avLst/>
          </a:prstGeom>
        </p:spPr>
        <p:txBody>
          <a:bodyPr wrap="none">
            <a:spAutoFit/>
          </a:bodyPr>
          <a:lstStyle/>
          <a:p>
            <a:pPr algn="r"/>
            <a:r>
              <a:rPr lang="nl-NL" sz="1600" b="1" dirty="0" smtClean="0">
                <a:solidFill>
                  <a:srgbClr val="7030A0"/>
                </a:solidFill>
              </a:rPr>
              <a:t>Kans terugval van M naar K-schil </a:t>
            </a:r>
          </a:p>
          <a:p>
            <a:pPr algn="r"/>
            <a:r>
              <a:rPr lang="nl-NL" sz="1600" b="1" dirty="0" smtClean="0">
                <a:solidFill>
                  <a:srgbClr val="7030A0"/>
                </a:solidFill>
              </a:rPr>
              <a:t>kleiner dan van L-schil </a:t>
            </a:r>
          </a:p>
          <a:p>
            <a:pPr algn="r"/>
            <a:r>
              <a:rPr lang="nl-NL" sz="1600" b="1" dirty="0" smtClean="0">
                <a:solidFill>
                  <a:srgbClr val="7030A0"/>
                </a:solidFill>
              </a:rPr>
              <a:t>(e- dichterbij), </a:t>
            </a:r>
          </a:p>
          <a:p>
            <a:pPr algn="r"/>
            <a:r>
              <a:rPr lang="nl-NL" sz="1600" b="1" dirty="0" smtClean="0">
                <a:solidFill>
                  <a:srgbClr val="7030A0"/>
                </a:solidFill>
              </a:rPr>
              <a:t>dus piek lager</a:t>
            </a:r>
          </a:p>
          <a:p>
            <a:pPr algn="r"/>
            <a:endParaRPr lang="nl-NL" sz="1600" b="1" dirty="0">
              <a:solidFill>
                <a:srgbClr val="7030A0"/>
              </a:solidFill>
            </a:endParaRPr>
          </a:p>
          <a:p>
            <a:pPr algn="r"/>
            <a:endParaRPr lang="nl-NL" sz="1600" b="1" dirty="0" smtClean="0">
              <a:solidFill>
                <a:srgbClr val="7030A0"/>
              </a:solidFill>
            </a:endParaRPr>
          </a:p>
          <a:p>
            <a:pPr algn="r"/>
            <a:r>
              <a:rPr lang="nl-NL" sz="1600" b="1" dirty="0" smtClean="0">
                <a:solidFill>
                  <a:srgbClr val="7030A0"/>
                </a:solidFill>
              </a:rPr>
              <a:t>Meer naar rechts: </a:t>
            </a:r>
          </a:p>
          <a:p>
            <a:pPr algn="r"/>
            <a:r>
              <a:rPr lang="nl-NL" sz="1600" b="1" dirty="0" smtClean="0">
                <a:solidFill>
                  <a:srgbClr val="7030A0"/>
                </a:solidFill>
              </a:rPr>
              <a:t>L alfa,  L </a:t>
            </a:r>
            <a:r>
              <a:rPr lang="nl-NL" sz="1600" b="1" dirty="0" err="1" smtClean="0">
                <a:solidFill>
                  <a:srgbClr val="7030A0"/>
                </a:solidFill>
              </a:rPr>
              <a:t>beta</a:t>
            </a:r>
            <a:r>
              <a:rPr lang="nl-NL" sz="1600" b="1" dirty="0" smtClean="0">
                <a:solidFill>
                  <a:srgbClr val="7030A0"/>
                </a:solidFill>
              </a:rPr>
              <a:t>, L_ gamma </a:t>
            </a:r>
            <a:r>
              <a:rPr lang="nl-NL" sz="1600" b="1" dirty="0" err="1" smtClean="0">
                <a:solidFill>
                  <a:srgbClr val="7030A0"/>
                </a:solidFill>
              </a:rPr>
              <a:t>enz</a:t>
            </a:r>
            <a:endParaRPr lang="nl-NL" sz="1600" b="1" dirty="0" smtClean="0">
              <a:solidFill>
                <a:srgbClr val="7030A0"/>
              </a:solidFill>
            </a:endParaRPr>
          </a:p>
          <a:p>
            <a:pPr algn="r"/>
            <a:r>
              <a:rPr lang="nl-NL" sz="1600" b="1" dirty="0" smtClean="0">
                <a:solidFill>
                  <a:srgbClr val="7030A0"/>
                </a:solidFill>
                <a:sym typeface="Wingdings" panose="05000000000000000000" pitchFamily="2" charset="2"/>
              </a:rPr>
              <a:t> terugvallen e- naar L-schil, </a:t>
            </a:r>
          </a:p>
          <a:p>
            <a:pPr algn="r"/>
            <a:r>
              <a:rPr lang="nl-NL" sz="1600" b="1" dirty="0" smtClean="0">
                <a:solidFill>
                  <a:srgbClr val="7030A0"/>
                </a:solidFill>
                <a:sym typeface="Wingdings" panose="05000000000000000000" pitchFamily="2" charset="2"/>
              </a:rPr>
              <a:t>(vanuit M, N, O, </a:t>
            </a:r>
            <a:r>
              <a:rPr lang="nl-NL" sz="1600" b="1" dirty="0" err="1" smtClean="0">
                <a:solidFill>
                  <a:srgbClr val="7030A0"/>
                </a:solidFill>
                <a:sym typeface="Wingdings" panose="05000000000000000000" pitchFamily="2" charset="2"/>
              </a:rPr>
              <a:t>enz</a:t>
            </a:r>
            <a:r>
              <a:rPr lang="nl-NL" sz="1600" b="1" dirty="0" smtClean="0">
                <a:solidFill>
                  <a:srgbClr val="7030A0"/>
                </a:solidFill>
                <a:sym typeface="Wingdings" panose="05000000000000000000" pitchFamily="2" charset="2"/>
              </a:rPr>
              <a:t> - schillen)</a:t>
            </a:r>
            <a:endParaRPr lang="nl-NL" sz="1600" b="1" dirty="0" smtClean="0">
              <a:solidFill>
                <a:srgbClr val="7030A0"/>
              </a:solidFill>
            </a:endParaRPr>
          </a:p>
          <a:p>
            <a:pPr algn="r"/>
            <a:endParaRPr lang="en-GB" sz="1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307975" y="1092200"/>
            <a:ext cx="80756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solidFill>
                  <a:srgbClr val="3333CC"/>
                </a:solidFill>
              </a:rPr>
              <a:t>The continuous part of the X-ray spectrum comes from electrons that are decelerated by interactions within the material, and therefore emit photons. This radiation is called </a:t>
            </a:r>
            <a:r>
              <a:rPr lang="en-US" sz="2000" i="1" dirty="0">
                <a:solidFill>
                  <a:srgbClr val="3333CC"/>
                </a:solidFill>
              </a:rPr>
              <a:t>bremsstrahlung</a:t>
            </a:r>
            <a:r>
              <a:rPr lang="en-US" sz="2000" dirty="0">
                <a:solidFill>
                  <a:srgbClr val="3333CC"/>
                </a:solidFill>
              </a:rPr>
              <a:t> (“braking radiation”).</a:t>
            </a:r>
          </a:p>
        </p:txBody>
      </p:sp>
      <p:sp>
        <p:nvSpPr>
          <p:cNvPr id="16389" name="Rectangle 5"/>
          <p:cNvSpPr>
            <a:spLocks noGrp="1" noChangeArrowheads="1"/>
          </p:cNvSpPr>
          <p:nvPr>
            <p:ph type="title"/>
          </p:nvPr>
        </p:nvSpPr>
        <p:spPr>
          <a:xfrm>
            <a:off x="0" y="0"/>
            <a:ext cx="9144000" cy="793750"/>
          </a:xfrm>
        </p:spPr>
        <p:txBody>
          <a:bodyPr/>
          <a:lstStyle/>
          <a:p>
            <a:r>
              <a:rPr lang="en-US"/>
              <a:t>39.6 X-Ray Spectra and Atomic Number</a:t>
            </a:r>
          </a:p>
        </p:txBody>
      </p:sp>
      <p:pic>
        <p:nvPicPr>
          <p:cNvPr id="16391" name="Picture 7" descr="Figure_39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429000"/>
            <a:ext cx="4127500" cy="3178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15484" y="3429000"/>
            <a:ext cx="2542683" cy="830997"/>
          </a:xfrm>
          <a:prstGeom prst="rect">
            <a:avLst/>
          </a:prstGeom>
        </p:spPr>
        <p:txBody>
          <a:bodyPr wrap="none">
            <a:spAutoFit/>
          </a:bodyPr>
          <a:lstStyle/>
          <a:p>
            <a:pPr algn="r"/>
            <a:r>
              <a:rPr lang="nl-NL" sz="1600" b="1" dirty="0" smtClean="0">
                <a:solidFill>
                  <a:srgbClr val="7030A0"/>
                </a:solidFill>
              </a:rPr>
              <a:t>Minimale golflengte </a:t>
            </a:r>
            <a:r>
              <a:rPr lang="nl-NL" sz="1600" b="1" dirty="0">
                <a:solidFill>
                  <a:srgbClr val="7030A0"/>
                </a:solidFill>
              </a:rPr>
              <a:t>bij </a:t>
            </a:r>
            <a:endParaRPr lang="nl-NL" sz="1600" b="1" dirty="0" smtClean="0">
              <a:solidFill>
                <a:srgbClr val="7030A0"/>
              </a:solidFill>
            </a:endParaRPr>
          </a:p>
          <a:p>
            <a:pPr algn="r"/>
            <a:r>
              <a:rPr lang="nl-NL" sz="1600" b="1" dirty="0" smtClean="0">
                <a:solidFill>
                  <a:srgbClr val="7030A0"/>
                </a:solidFill>
              </a:rPr>
              <a:t>maximale </a:t>
            </a:r>
            <a:r>
              <a:rPr lang="nl-NL" sz="1600" b="1" dirty="0" err="1" smtClean="0">
                <a:solidFill>
                  <a:srgbClr val="7030A0"/>
                </a:solidFill>
              </a:rPr>
              <a:t>kinetsiche</a:t>
            </a:r>
            <a:r>
              <a:rPr lang="nl-NL" sz="1600" b="1" dirty="0" smtClean="0">
                <a:solidFill>
                  <a:srgbClr val="7030A0"/>
                </a:solidFill>
              </a:rPr>
              <a:t> </a:t>
            </a:r>
          </a:p>
          <a:p>
            <a:pPr algn="r"/>
            <a:r>
              <a:rPr lang="nl-NL" sz="1600" b="1" dirty="0" smtClean="0">
                <a:solidFill>
                  <a:srgbClr val="7030A0"/>
                </a:solidFill>
              </a:rPr>
              <a:t>energie van e-  </a:t>
            </a:r>
            <a:r>
              <a:rPr lang="nl-NL" sz="1600" b="1" dirty="0" smtClean="0">
                <a:solidFill>
                  <a:srgbClr val="7030A0"/>
                </a:solidFill>
                <a:sym typeface="Wingdings" panose="05000000000000000000" pitchFamily="2" charset="2"/>
              </a:rPr>
              <a:t> V max</a:t>
            </a:r>
          </a:p>
        </p:txBody>
      </p:sp>
      <p:pic>
        <p:nvPicPr>
          <p:cNvPr id="6" name="Picture 5"/>
          <p:cNvPicPr>
            <a:picLocks noChangeAspect="1"/>
          </p:cNvPicPr>
          <p:nvPr/>
        </p:nvPicPr>
        <p:blipFill>
          <a:blip r:embed="rId4"/>
          <a:stretch>
            <a:fillRect/>
          </a:stretch>
        </p:blipFill>
        <p:spPr>
          <a:xfrm>
            <a:off x="5486400" y="3505200"/>
            <a:ext cx="3270250" cy="2839008"/>
          </a:xfrm>
          <a:prstGeom prst="rect">
            <a:avLst/>
          </a:prstGeom>
        </p:spPr>
      </p:pic>
    </p:spTree>
    <p:extLst>
      <p:ext uri="{BB962C8B-B14F-4D97-AF65-F5344CB8AC3E}">
        <p14:creationId xmlns:p14="http://schemas.microsoft.com/office/powerpoint/2010/main" val="3013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498475" y="1020763"/>
            <a:ext cx="8110538"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Measurement of these spectra allows determination of inner energy levels, as well as </a:t>
            </a:r>
            <a:r>
              <a:rPr lang="en-US" sz="2000" i="1" dirty="0">
                <a:solidFill>
                  <a:schemeClr val="accent2"/>
                </a:solidFill>
                <a:latin typeface="Times New Roman" pitchFamily="-83" charset="0"/>
              </a:rPr>
              <a:t>Z</a:t>
            </a:r>
            <a:r>
              <a:rPr lang="en-US" sz="2000" dirty="0">
                <a:solidFill>
                  <a:schemeClr val="accent2"/>
                </a:solidFill>
              </a:rPr>
              <a:t>, as the wavelength of the shortest X-rays is inversely proportional to </a:t>
            </a:r>
            <a:r>
              <a:rPr lang="en-US" sz="2000" i="1" dirty="0">
                <a:solidFill>
                  <a:schemeClr val="accent2"/>
                </a:solidFill>
                <a:latin typeface="Times New Roman" pitchFamily="-83" charset="0"/>
              </a:rPr>
              <a:t>Z</a:t>
            </a:r>
            <a:r>
              <a:rPr lang="en-US" sz="2000" baseline="30000" dirty="0">
                <a:solidFill>
                  <a:schemeClr val="accent2"/>
                </a:solidFill>
              </a:rPr>
              <a:t>2</a:t>
            </a:r>
            <a:r>
              <a:rPr lang="en-US" sz="2000" dirty="0">
                <a:solidFill>
                  <a:schemeClr val="accent2"/>
                </a:solidFill>
              </a:rPr>
              <a:t>.</a:t>
            </a:r>
          </a:p>
        </p:txBody>
      </p:sp>
      <p:sp>
        <p:nvSpPr>
          <p:cNvPr id="17413" name="Rectangle 5"/>
          <p:cNvSpPr>
            <a:spLocks noGrp="1" noChangeArrowheads="1"/>
          </p:cNvSpPr>
          <p:nvPr>
            <p:ph type="title"/>
          </p:nvPr>
        </p:nvSpPr>
        <p:spPr>
          <a:xfrm>
            <a:off x="0" y="0"/>
            <a:ext cx="9144000" cy="793750"/>
          </a:xfrm>
        </p:spPr>
        <p:txBody>
          <a:bodyPr/>
          <a:lstStyle/>
          <a:p>
            <a:r>
              <a:rPr lang="en-US"/>
              <a:t>39.6 X-Ray Spectra and Atomic Number</a:t>
            </a:r>
          </a:p>
        </p:txBody>
      </p:sp>
      <p:pic>
        <p:nvPicPr>
          <p:cNvPr id="17415" name="Picture 7" descr="Figure_39_12"/>
          <p:cNvPicPr>
            <a:picLocks noChangeAspect="1" noChangeArrowheads="1"/>
          </p:cNvPicPr>
          <p:nvPr/>
        </p:nvPicPr>
        <p:blipFill>
          <a:blip r:embed="rId4"/>
          <a:srcRect/>
          <a:stretch>
            <a:fillRect/>
          </a:stretch>
        </p:blipFill>
        <p:spPr bwMode="auto">
          <a:xfrm>
            <a:off x="1143000" y="3121025"/>
            <a:ext cx="3578225" cy="3267075"/>
          </a:xfrm>
          <a:prstGeom prst="rect">
            <a:avLst/>
          </a:prstGeom>
          <a:noFill/>
        </p:spPr>
      </p:pic>
      <p:sp>
        <p:nvSpPr>
          <p:cNvPr id="7" name="Text Box 5"/>
          <p:cNvSpPr txBox="1">
            <a:spLocks noChangeArrowheads="1"/>
          </p:cNvSpPr>
          <p:nvPr/>
        </p:nvSpPr>
        <p:spPr bwMode="auto">
          <a:xfrm>
            <a:off x="5105400" y="4114800"/>
            <a:ext cx="3733800" cy="1754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x-none" sz="1800" b="1" dirty="0" smtClean="0">
                <a:solidFill>
                  <a:srgbClr val="660066"/>
                </a:solidFill>
                <a:ea typeface="+mn-ea"/>
              </a:rPr>
              <a:t>Op één na </a:t>
            </a:r>
            <a:r>
              <a:rPr lang="en-US" sz="1800" b="1" dirty="0" err="1" smtClean="0">
                <a:solidFill>
                  <a:srgbClr val="660066"/>
                </a:solidFill>
                <a:ea typeface="+mn-ea"/>
              </a:rPr>
              <a:t>geïoniseerd</a:t>
            </a:r>
            <a:r>
              <a:rPr lang="x-none" sz="1800" b="1" dirty="0" smtClean="0">
                <a:solidFill>
                  <a:srgbClr val="660066"/>
                </a:solidFill>
                <a:ea typeface="+mn-ea"/>
              </a:rPr>
              <a:t> atoom:  e</a:t>
            </a:r>
            <a:r>
              <a:rPr lang="x-none" sz="1800" b="1" baseline="30000" dirty="0" smtClean="0">
                <a:solidFill>
                  <a:srgbClr val="660066"/>
                </a:solidFill>
                <a:ea typeface="+mn-ea"/>
              </a:rPr>
              <a:t>-</a:t>
            </a:r>
            <a:r>
              <a:rPr lang="x-none" sz="1800" b="1" dirty="0" smtClean="0">
                <a:solidFill>
                  <a:srgbClr val="660066"/>
                </a:solidFill>
                <a:ea typeface="+mn-ea"/>
              </a:rPr>
              <a:t> heeft in K-schil energie </a:t>
            </a:r>
            <a:r>
              <a:rPr lang="x-none" sz="1800" b="1" i="1" dirty="0" smtClean="0">
                <a:solidFill>
                  <a:srgbClr val="660066"/>
                </a:solidFill>
                <a:ea typeface="+mn-ea"/>
              </a:rPr>
              <a:t>E</a:t>
            </a:r>
            <a:r>
              <a:rPr lang="x-none" sz="1800" b="1" dirty="0" smtClean="0">
                <a:solidFill>
                  <a:srgbClr val="660066"/>
                </a:solidFill>
                <a:ea typeface="+mn-ea"/>
              </a:rPr>
              <a:t> ~ </a:t>
            </a:r>
            <a:r>
              <a:rPr lang="x-none" sz="1800" b="1" i="1" dirty="0" smtClean="0">
                <a:solidFill>
                  <a:srgbClr val="660066"/>
                </a:solidFill>
                <a:ea typeface="+mn-ea"/>
              </a:rPr>
              <a:t>Z</a:t>
            </a:r>
            <a:r>
              <a:rPr lang="x-none" sz="1800" b="1" baseline="30000" dirty="0" smtClean="0">
                <a:solidFill>
                  <a:srgbClr val="660066"/>
                </a:solidFill>
                <a:ea typeface="+mn-ea"/>
              </a:rPr>
              <a:t>2</a:t>
            </a:r>
            <a:r>
              <a:rPr lang="x-none" sz="1800" b="1" dirty="0" smtClean="0">
                <a:solidFill>
                  <a:srgbClr val="660066"/>
                </a:solidFill>
                <a:ea typeface="+mn-ea"/>
              </a:rPr>
              <a:t>;</a:t>
            </a:r>
          </a:p>
          <a:p>
            <a:pPr algn="l" eaLnBrk="1" hangingPunct="1">
              <a:spcBef>
                <a:spcPct val="50000"/>
              </a:spcBef>
            </a:pPr>
            <a:r>
              <a:rPr lang="x-none" sz="1800" b="1" dirty="0" smtClean="0">
                <a:solidFill>
                  <a:srgbClr val="660066"/>
                </a:solidFill>
                <a:ea typeface="+mn-ea"/>
              </a:rPr>
              <a:t>vanwege afscherming door 2</a:t>
            </a:r>
            <a:r>
              <a:rPr lang="x-none" sz="1800" b="1" baseline="30000" dirty="0" smtClean="0">
                <a:solidFill>
                  <a:srgbClr val="660066"/>
                </a:solidFill>
                <a:ea typeface="+mn-ea"/>
              </a:rPr>
              <a:t>e</a:t>
            </a:r>
            <a:r>
              <a:rPr lang="x-none" sz="1800" b="1" dirty="0" smtClean="0">
                <a:solidFill>
                  <a:srgbClr val="660066"/>
                </a:solidFill>
                <a:ea typeface="+mn-ea"/>
              </a:rPr>
              <a:t> </a:t>
            </a:r>
            <a:r>
              <a:rPr lang="x-none" sz="1800" b="1" dirty="0" smtClean="0">
                <a:solidFill>
                  <a:srgbClr val="660066"/>
                </a:solidFill>
              </a:rPr>
              <a:t>e</a:t>
            </a:r>
            <a:r>
              <a:rPr lang="x-none" sz="1800" b="1" baseline="30000" dirty="0" smtClean="0">
                <a:solidFill>
                  <a:srgbClr val="660066"/>
                </a:solidFill>
              </a:rPr>
              <a:t>-</a:t>
            </a:r>
            <a:r>
              <a:rPr lang="x-none" sz="1800" b="1" dirty="0" smtClean="0">
                <a:solidFill>
                  <a:srgbClr val="660066"/>
                </a:solidFill>
              </a:rPr>
              <a:t> 	           energie </a:t>
            </a:r>
            <a:r>
              <a:rPr lang="x-none" sz="1800" b="1" i="1" dirty="0" smtClean="0">
                <a:solidFill>
                  <a:srgbClr val="660066"/>
                </a:solidFill>
              </a:rPr>
              <a:t>E</a:t>
            </a:r>
            <a:r>
              <a:rPr lang="x-none" sz="1800" b="1" dirty="0" smtClean="0">
                <a:solidFill>
                  <a:srgbClr val="660066"/>
                </a:solidFill>
              </a:rPr>
              <a:t> ~ (</a:t>
            </a:r>
            <a:r>
              <a:rPr lang="x-none" sz="1800" b="1" i="1" dirty="0" smtClean="0">
                <a:solidFill>
                  <a:srgbClr val="660066"/>
                </a:solidFill>
              </a:rPr>
              <a:t>Z-1)</a:t>
            </a:r>
            <a:r>
              <a:rPr lang="x-none" sz="1800" b="1" baseline="30000" dirty="0" smtClean="0">
                <a:solidFill>
                  <a:srgbClr val="660066"/>
                </a:solidFill>
              </a:rPr>
              <a:t>2</a:t>
            </a:r>
          </a:p>
          <a:p>
            <a:pPr algn="l" eaLnBrk="1" hangingPunct="1">
              <a:spcBef>
                <a:spcPct val="50000"/>
              </a:spcBef>
            </a:pPr>
            <a:r>
              <a:rPr lang="x-none" sz="1800" b="1" dirty="0" smtClean="0">
                <a:solidFill>
                  <a:srgbClr val="660066"/>
                </a:solidFill>
              </a:rPr>
              <a:t>(</a:t>
            </a:r>
            <a:r>
              <a:rPr lang="x-none" sz="1800" b="1" i="1" dirty="0" smtClean="0">
                <a:solidFill>
                  <a:srgbClr val="660066"/>
                </a:solidFill>
              </a:rPr>
              <a:t>E</a:t>
            </a:r>
            <a:r>
              <a:rPr lang="x-none" sz="1800" b="1" dirty="0" smtClean="0">
                <a:solidFill>
                  <a:srgbClr val="660066"/>
                </a:solidFill>
              </a:rPr>
              <a:t> ~ 1 / </a:t>
            </a:r>
            <a:r>
              <a:rPr lang="x-none" sz="1800" b="1" dirty="0" smtClean="0">
                <a:solidFill>
                  <a:srgbClr val="660066"/>
                </a:solidFill>
                <a:latin typeface="Symbol" charset="2"/>
                <a:cs typeface="Symbol" charset="2"/>
              </a:rPr>
              <a:t>l</a:t>
            </a:r>
            <a:r>
              <a:rPr lang="x-none" sz="1800" b="1" dirty="0" smtClean="0">
                <a:solidFill>
                  <a:srgbClr val="660066"/>
                </a:solidFill>
              </a:rPr>
              <a:t>)</a:t>
            </a:r>
            <a:endParaRPr lang="x-none" sz="1800" b="1" dirty="0" smtClean="0">
              <a:solidFill>
                <a:srgbClr val="660066"/>
              </a:solidFill>
              <a:latin typeface="Symbol" charset="2"/>
              <a:cs typeface="Symbol" charset="2"/>
            </a:endParaRPr>
          </a:p>
        </p:txBody>
      </p:sp>
      <p:grpSp>
        <p:nvGrpSpPr>
          <p:cNvPr id="6" name="Group 12"/>
          <p:cNvGrpSpPr>
            <a:grpSpLocks/>
          </p:cNvGrpSpPr>
          <p:nvPr/>
        </p:nvGrpSpPr>
        <p:grpSpPr bwMode="auto">
          <a:xfrm>
            <a:off x="10044608" y="2031134"/>
            <a:ext cx="4422775" cy="936104"/>
            <a:chOff x="580" y="3009"/>
            <a:chExt cx="4644" cy="788"/>
          </a:xfrm>
        </p:grpSpPr>
        <p:pic>
          <p:nvPicPr>
            <p:cNvPr id="8" name="Picture 10" descr="Picture 1"/>
            <p:cNvPicPr>
              <a:picLocks noChangeAspect="1" noChangeArrowheads="1"/>
            </p:cNvPicPr>
            <p:nvPr/>
          </p:nvPicPr>
          <p:blipFill>
            <a:blip r:embed="rId5">
              <a:extLst>
                <a:ext uri="{28A0092B-C50C-407E-A947-70E740481C1C}">
                  <a14:useLocalDpi xmlns:a14="http://schemas.microsoft.com/office/drawing/2010/main" val="0"/>
                </a:ext>
              </a:extLst>
            </a:blip>
            <a:srcRect r="2887"/>
            <a:stretch>
              <a:fillRect/>
            </a:stretch>
          </p:blipFill>
          <p:spPr bwMode="auto">
            <a:xfrm>
              <a:off x="580" y="3009"/>
              <a:ext cx="4508" cy="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l="93039" t="26373" r="2388" b="30769"/>
            <a:stretch>
              <a:fillRect/>
            </a:stretch>
          </p:blipFill>
          <p:spPr bwMode="auto">
            <a:xfrm>
              <a:off x="5044" y="3282"/>
              <a:ext cx="18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 name="Object 1"/>
          <p:cNvGraphicFramePr>
            <a:graphicFrameLocks noChangeAspect="1"/>
          </p:cNvGraphicFramePr>
          <p:nvPr>
            <p:extLst>
              <p:ext uri="{D42A27DB-BD31-4B8C-83A1-F6EECF244321}">
                <p14:modId xmlns:p14="http://schemas.microsoft.com/office/powerpoint/2010/main" val="1419293159"/>
              </p:ext>
            </p:extLst>
          </p:nvPr>
        </p:nvGraphicFramePr>
        <p:xfrm>
          <a:off x="5029200" y="2656011"/>
          <a:ext cx="3884613" cy="989013"/>
        </p:xfrm>
        <a:graphic>
          <a:graphicData uri="http://schemas.openxmlformats.org/presentationml/2006/ole">
            <mc:AlternateContent xmlns:mc="http://schemas.openxmlformats.org/markup-compatibility/2006">
              <mc:Choice xmlns:v="urn:schemas-microsoft-com:vml" Requires="v">
                <p:oleObj spid="_x0000_s471091" name="Equation" r:id="rId7" imgW="1815840" imgH="469800" progId="Equation.3">
                  <p:embed/>
                </p:oleObj>
              </mc:Choice>
              <mc:Fallback>
                <p:oleObj name="Equation" r:id="rId7" imgW="1815840" imgH="469800" progId="Equation.3">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2656011"/>
                        <a:ext cx="3884613"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8584" y="3356992"/>
            <a:ext cx="8547233" cy="994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5"/>
          <p:cNvSpPr txBox="1">
            <a:spLocks noChangeArrowheads="1"/>
          </p:cNvSpPr>
          <p:nvPr/>
        </p:nvSpPr>
        <p:spPr bwMode="auto">
          <a:xfrm>
            <a:off x="838200" y="6172200"/>
            <a:ext cx="1981200"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x-none" sz="1800" b="1" dirty="0" smtClean="0">
                <a:solidFill>
                  <a:srgbClr val="9B0000"/>
                </a:solidFill>
                <a:ea typeface="+mn-ea"/>
              </a:rPr>
              <a:t>as-afsnijding: </a:t>
            </a:r>
            <a:r>
              <a:rPr lang="x-none" sz="1800" b="1" dirty="0" smtClean="0">
                <a:solidFill>
                  <a:srgbClr val="9B0000"/>
                </a:solidFill>
              </a:rPr>
              <a:t>1</a:t>
            </a:r>
            <a:endParaRPr lang="x-none" sz="1800" b="1" dirty="0" smtClean="0">
              <a:solidFill>
                <a:srgbClr val="9B0000"/>
              </a:solidFill>
              <a:latin typeface="Symbol" charset="2"/>
              <a:cs typeface="Symbol"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title"/>
          </p:nvPr>
        </p:nvSpPr>
        <p:spPr>
          <a:xfrm>
            <a:off x="0" y="0"/>
            <a:ext cx="9144000" cy="793750"/>
          </a:xfrm>
        </p:spPr>
        <p:txBody>
          <a:bodyPr/>
          <a:lstStyle/>
          <a:p>
            <a:r>
              <a:rPr lang="en-US"/>
              <a:t>39.6 X-Ray Spectra and Atomic Number</a:t>
            </a:r>
          </a:p>
        </p:txBody>
      </p:sp>
      <p:sp>
        <p:nvSpPr>
          <p:cNvPr id="140293" name="Text Box 5"/>
          <p:cNvSpPr txBox="1">
            <a:spLocks noChangeArrowheads="1"/>
          </p:cNvSpPr>
          <p:nvPr/>
        </p:nvSpPr>
        <p:spPr bwMode="auto">
          <a:xfrm>
            <a:off x="1139825" y="990600"/>
            <a:ext cx="6864350" cy="147732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Example 39-6: X-ray wavelength.</a:t>
            </a:r>
          </a:p>
          <a:p>
            <a:pPr>
              <a:spcBef>
                <a:spcPct val="50000"/>
              </a:spcBef>
            </a:pPr>
            <a:r>
              <a:rPr lang="en-US" sz="2000" dirty="0">
                <a:solidFill>
                  <a:schemeClr val="accent2"/>
                </a:solidFill>
              </a:rPr>
              <a:t>Estimate the wavelength for an </a:t>
            </a:r>
            <a:r>
              <a:rPr lang="en-US" sz="2000" i="1" dirty="0" err="1">
                <a:solidFill>
                  <a:schemeClr val="accent2"/>
                </a:solidFill>
                <a:latin typeface="Times New Roman" pitchFamily="-83" charset="0"/>
              </a:rPr>
              <a:t>n</a:t>
            </a:r>
            <a:r>
              <a:rPr lang="en-US" sz="2000" dirty="0">
                <a:solidFill>
                  <a:schemeClr val="accent2"/>
                </a:solidFill>
                <a:latin typeface="Times New Roman" pitchFamily="-83" charset="0"/>
              </a:rPr>
              <a:t> = 2</a:t>
            </a:r>
            <a:r>
              <a:rPr lang="en-US" sz="2000" dirty="0">
                <a:solidFill>
                  <a:schemeClr val="accent2"/>
                </a:solidFill>
              </a:rPr>
              <a:t> to </a:t>
            </a:r>
            <a:r>
              <a:rPr lang="en-US" sz="2000" i="1" dirty="0" err="1">
                <a:solidFill>
                  <a:schemeClr val="accent2"/>
                </a:solidFill>
                <a:latin typeface="Times New Roman" pitchFamily="-83" charset="0"/>
              </a:rPr>
              <a:t>n</a:t>
            </a:r>
            <a:r>
              <a:rPr lang="en-US" sz="2000" dirty="0">
                <a:solidFill>
                  <a:schemeClr val="accent2"/>
                </a:solidFill>
                <a:latin typeface="Times New Roman" pitchFamily="-83" charset="0"/>
              </a:rPr>
              <a:t> = 1</a:t>
            </a:r>
            <a:r>
              <a:rPr lang="en-US" sz="2000" dirty="0">
                <a:solidFill>
                  <a:schemeClr val="accent2"/>
                </a:solidFill>
              </a:rPr>
              <a:t> transition in molybdenum (</a:t>
            </a:r>
            <a:r>
              <a:rPr lang="en-US" sz="2000" i="1" dirty="0">
                <a:solidFill>
                  <a:schemeClr val="accent2"/>
                </a:solidFill>
                <a:latin typeface="Times New Roman" pitchFamily="-83" charset="0"/>
              </a:rPr>
              <a:t>Z</a:t>
            </a:r>
            <a:r>
              <a:rPr lang="en-US" sz="2000" dirty="0">
                <a:solidFill>
                  <a:schemeClr val="accent2"/>
                </a:solidFill>
                <a:latin typeface="Times New Roman" pitchFamily="-83" charset="0"/>
              </a:rPr>
              <a:t> = 42</a:t>
            </a:r>
            <a:r>
              <a:rPr lang="en-US" sz="2000" dirty="0">
                <a:solidFill>
                  <a:schemeClr val="accent2"/>
                </a:solidFill>
              </a:rPr>
              <a:t>). What is the energy of such a photon?</a:t>
            </a:r>
          </a:p>
        </p:txBody>
      </p:sp>
      <p:sp>
        <p:nvSpPr>
          <p:cNvPr id="4" name="Rectangle 3"/>
          <p:cNvSpPr/>
          <p:nvPr/>
        </p:nvSpPr>
        <p:spPr>
          <a:xfrm>
            <a:off x="3222547" y="4648200"/>
            <a:ext cx="2727029" cy="369332"/>
          </a:xfrm>
          <a:prstGeom prst="rect">
            <a:avLst/>
          </a:prstGeom>
        </p:spPr>
        <p:txBody>
          <a:bodyPr wrap="none">
            <a:spAutoFit/>
          </a:bodyPr>
          <a:lstStyle/>
          <a:p>
            <a:r>
              <a:rPr lang="en-US" sz="1800" dirty="0" smtClean="0"/>
              <a:t>Z</a:t>
            </a:r>
            <a:r>
              <a:rPr lang="en-US" sz="1800" baseline="30000" dirty="0" smtClean="0"/>
              <a:t>2</a:t>
            </a:r>
            <a:r>
              <a:rPr lang="en-US" sz="1800" dirty="0" smtClean="0"/>
              <a:t> </a:t>
            </a:r>
            <a:r>
              <a:rPr lang="en-US" sz="1800" dirty="0" err="1" smtClean="0"/>
              <a:t>vervangen</a:t>
            </a:r>
            <a:r>
              <a:rPr lang="en-US" sz="1800" dirty="0" smtClean="0"/>
              <a:t> door (Z-1)</a:t>
            </a:r>
            <a:r>
              <a:rPr lang="en-US" sz="1800" baseline="30000" dirty="0" smtClean="0"/>
              <a:t>2</a:t>
            </a:r>
            <a:endParaRPr lang="en-US" sz="1800" dirty="0"/>
          </a:p>
        </p:txBody>
      </p:sp>
      <p:graphicFrame>
        <p:nvGraphicFramePr>
          <p:cNvPr id="2" name="Object 1"/>
          <p:cNvGraphicFramePr>
            <a:graphicFrameLocks noChangeAspect="1"/>
          </p:cNvGraphicFramePr>
          <p:nvPr>
            <p:extLst/>
          </p:nvPr>
        </p:nvGraphicFramePr>
        <p:xfrm>
          <a:off x="2915816" y="3232076"/>
          <a:ext cx="3884613" cy="989012"/>
        </p:xfrm>
        <a:graphic>
          <a:graphicData uri="http://schemas.openxmlformats.org/presentationml/2006/ole">
            <mc:AlternateContent xmlns:mc="http://schemas.openxmlformats.org/markup-compatibility/2006">
              <mc:Choice xmlns:v="urn:schemas-microsoft-com:vml" Requires="v">
                <p:oleObj spid="_x0000_s730115" name="Equation" r:id="rId4" imgW="1815840" imgH="469800" progId="Equation.3">
                  <p:embed/>
                </p:oleObj>
              </mc:Choice>
              <mc:Fallback>
                <p:oleObj name="Equation" r:id="rId4" imgW="1815840" imgH="469800" progId="Equation.3">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232076"/>
                        <a:ext cx="3884613" cy="989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467544" y="3563724"/>
            <a:ext cx="2108269" cy="369332"/>
          </a:xfrm>
          <a:prstGeom prst="rect">
            <a:avLst/>
          </a:prstGeom>
        </p:spPr>
        <p:txBody>
          <a:bodyPr wrap="none">
            <a:spAutoFit/>
          </a:bodyPr>
          <a:lstStyle/>
          <a:p>
            <a:r>
              <a:rPr lang="en-US" sz="1800" dirty="0" err="1"/>
              <a:t>Bohrmodel</a:t>
            </a:r>
            <a:r>
              <a:rPr lang="en-US" sz="1800" dirty="0"/>
              <a:t> (37-14)</a:t>
            </a:r>
            <a:endParaRPr lang="en-GB" sz="1800" dirty="0"/>
          </a:p>
        </p:txBody>
      </p:sp>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9289" y="3501008"/>
            <a:ext cx="7315200" cy="962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4528" y="5072913"/>
            <a:ext cx="7210425" cy="685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hthoek 4"/>
          <p:cNvSpPr/>
          <p:nvPr/>
        </p:nvSpPr>
        <p:spPr>
          <a:xfrm>
            <a:off x="5554538" y="5661248"/>
            <a:ext cx="1389423" cy="830997"/>
          </a:xfrm>
          <a:prstGeom prst="rect">
            <a:avLst/>
          </a:prstGeom>
        </p:spPr>
        <p:txBody>
          <a:bodyPr wrap="none">
            <a:spAutoFit/>
          </a:bodyPr>
          <a:lstStyle/>
          <a:p>
            <a:r>
              <a:rPr lang="en-US" sz="1600" dirty="0" smtClean="0">
                <a:latin typeface="Symbol" charset="2"/>
                <a:ea typeface="Arial" pitchFamily="-83" charset="0"/>
                <a:cs typeface="Symbol" charset="2"/>
              </a:rPr>
              <a:t>D</a:t>
            </a:r>
            <a:r>
              <a:rPr lang="en-US" sz="1600" dirty="0" smtClean="0">
                <a:ea typeface="Arial" pitchFamily="-83" charset="0"/>
                <a:cs typeface="Arial" pitchFamily="-83" charset="0"/>
              </a:rPr>
              <a:t>E = 17 </a:t>
            </a:r>
            <a:r>
              <a:rPr lang="en-US" sz="1600" dirty="0" err="1" smtClean="0">
                <a:ea typeface="Arial" pitchFamily="-83" charset="0"/>
                <a:cs typeface="Arial" pitchFamily="-83" charset="0"/>
              </a:rPr>
              <a:t>KeV</a:t>
            </a:r>
            <a:endParaRPr lang="en-US" sz="1600" dirty="0" smtClean="0">
              <a:ea typeface="Arial" pitchFamily="-83" charset="0"/>
              <a:cs typeface="Arial" pitchFamily="-83" charset="0"/>
            </a:endParaRPr>
          </a:p>
          <a:p>
            <a:endParaRPr lang="nl-NL" sz="1600" dirty="0" smtClean="0">
              <a:ea typeface="Arial" pitchFamily="-83" charset="0"/>
              <a:cs typeface="Arial" pitchFamily="-83" charset="0"/>
            </a:endParaRPr>
          </a:p>
          <a:p>
            <a:r>
              <a:rPr lang="el-GR" sz="1600" dirty="0" smtClean="0">
                <a:ea typeface="Arial" pitchFamily="-83" charset="0"/>
                <a:cs typeface="Arial" pitchFamily="-83" charset="0"/>
              </a:rPr>
              <a:t>λ</a:t>
            </a:r>
            <a:r>
              <a:rPr lang="en-US" sz="1600" dirty="0" smtClean="0">
                <a:ea typeface="Arial" pitchFamily="-83" charset="0"/>
                <a:cs typeface="Arial" pitchFamily="-83" charset="0"/>
              </a:rPr>
              <a:t> </a:t>
            </a:r>
            <a:r>
              <a:rPr lang="en-US" sz="1600" dirty="0">
                <a:ea typeface="Arial" pitchFamily="-83" charset="0"/>
                <a:cs typeface="Arial" pitchFamily="-83" charset="0"/>
              </a:rPr>
              <a:t>= 0.072 nm</a:t>
            </a:r>
            <a:r>
              <a:rPr lang="en-US" sz="1600" dirty="0" smtClean="0">
                <a:ea typeface="Arial" pitchFamily="-83" charset="0"/>
                <a:cs typeface="Arial" pitchFamily="-83" charset="0"/>
              </a:rPr>
              <a:t> </a:t>
            </a:r>
            <a:endParaRPr lang="nl-NL" sz="1600" dirty="0"/>
          </a:p>
        </p:txBody>
      </p:sp>
    </p:spTree>
    <p:extLst>
      <p:ext uri="{BB962C8B-B14F-4D97-AF65-F5344CB8AC3E}">
        <p14:creationId xmlns:p14="http://schemas.microsoft.com/office/powerpoint/2010/main" val="204297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4"/>
          <p:cNvSpPr>
            <a:spLocks noGrp="1" noChangeArrowheads="1"/>
          </p:cNvSpPr>
          <p:nvPr>
            <p:ph type="title"/>
          </p:nvPr>
        </p:nvSpPr>
        <p:spPr>
          <a:xfrm>
            <a:off x="0" y="0"/>
            <a:ext cx="9144000" cy="793750"/>
          </a:xfrm>
        </p:spPr>
        <p:txBody>
          <a:bodyPr/>
          <a:lstStyle/>
          <a:p>
            <a:r>
              <a:rPr lang="en-US"/>
              <a:t>39.6 X-Ray Spectra and Atomic Number</a:t>
            </a:r>
          </a:p>
        </p:txBody>
      </p:sp>
      <p:pic>
        <p:nvPicPr>
          <p:cNvPr id="5" name="Picture 4"/>
          <p:cNvPicPr>
            <a:picLocks noChangeAspect="1"/>
          </p:cNvPicPr>
          <p:nvPr/>
        </p:nvPicPr>
        <p:blipFill>
          <a:blip r:embed="rId3"/>
          <a:stretch>
            <a:fillRect/>
          </a:stretch>
        </p:blipFill>
        <p:spPr>
          <a:xfrm>
            <a:off x="1295400" y="968254"/>
            <a:ext cx="6477000" cy="5306158"/>
          </a:xfrm>
          <a:prstGeom prst="rect">
            <a:avLst/>
          </a:prstGeom>
        </p:spPr>
      </p:pic>
    </p:spTree>
    <p:extLst>
      <p:ext uri="{BB962C8B-B14F-4D97-AF65-F5344CB8AC3E}">
        <p14:creationId xmlns:p14="http://schemas.microsoft.com/office/powerpoint/2010/main" val="589592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8"/>
          <p:cNvSpPr>
            <a:spLocks noChangeArrowheads="1"/>
          </p:cNvSpPr>
          <p:nvPr/>
        </p:nvSpPr>
        <p:spPr bwMode="auto">
          <a:xfrm>
            <a:off x="3263900" y="2824163"/>
            <a:ext cx="262731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1" hangingPunct="1"/>
            <a:endParaRPr lang="en-GB" sz="2800" b="1">
              <a:solidFill>
                <a:srgbClr val="000000"/>
              </a:solidFill>
              <a:ea typeface="+mn-ea"/>
            </a:endParaRPr>
          </a:p>
        </p:txBody>
      </p:sp>
      <p:sp>
        <p:nvSpPr>
          <p:cNvPr id="28675" name="Text Box 3"/>
          <p:cNvSpPr txBox="1">
            <a:spLocks noChangeArrowheads="1"/>
          </p:cNvSpPr>
          <p:nvPr/>
        </p:nvSpPr>
        <p:spPr bwMode="auto">
          <a:xfrm>
            <a:off x="368300" y="1484313"/>
            <a:ext cx="82772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a:solidFill>
                  <a:srgbClr val="333399"/>
                </a:solidFill>
                <a:ea typeface="+mn-ea"/>
              </a:rPr>
              <a:t>“Allowed” transitions between energy levels occur between states whose value of </a:t>
            </a:r>
            <a:r>
              <a:rPr lang="en-US" sz="2000" b="1" i="1">
                <a:solidFill>
                  <a:srgbClr val="333399"/>
                </a:solidFill>
                <a:latin typeface="Times New Roman" pitchFamily="18" charset="0"/>
                <a:ea typeface="+mn-ea"/>
              </a:rPr>
              <a:t> </a:t>
            </a:r>
            <a:r>
              <a:rPr lang="en-US" sz="2000" b="1">
                <a:solidFill>
                  <a:srgbClr val="333399"/>
                </a:solidFill>
                <a:ea typeface="+mn-ea"/>
              </a:rPr>
              <a:t>  differ by one:</a:t>
            </a:r>
          </a:p>
        </p:txBody>
      </p:sp>
      <p:sp>
        <p:nvSpPr>
          <p:cNvPr id="28677" name="Text Box 5"/>
          <p:cNvSpPr txBox="1">
            <a:spLocks noChangeArrowheads="1"/>
          </p:cNvSpPr>
          <p:nvPr/>
        </p:nvSpPr>
        <p:spPr bwMode="auto">
          <a:xfrm>
            <a:off x="476250" y="3657600"/>
            <a:ext cx="809783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800" b="1" dirty="0">
                <a:solidFill>
                  <a:srgbClr val="333399"/>
                </a:solidFill>
                <a:ea typeface="+mn-ea"/>
              </a:rPr>
              <a:t>Other, “forbidden,” transitions also occur but with much lower probability</a:t>
            </a:r>
            <a:r>
              <a:rPr lang="en-US" sz="1800" b="1" dirty="0" smtClean="0">
                <a:solidFill>
                  <a:srgbClr val="333399"/>
                </a:solidFill>
                <a:ea typeface="+mn-ea"/>
              </a:rPr>
              <a:t>.</a:t>
            </a:r>
          </a:p>
          <a:p>
            <a:pPr algn="l" eaLnBrk="1" hangingPunct="1">
              <a:spcBef>
                <a:spcPct val="50000"/>
              </a:spcBef>
            </a:pPr>
            <a:r>
              <a:rPr lang="en-US" sz="1800" b="1" dirty="0" smtClean="0">
                <a:solidFill>
                  <a:srgbClr val="333399"/>
                </a:solidFill>
                <a:ea typeface="+mn-ea"/>
              </a:rPr>
              <a:t>(due to conservation of angular momentum)</a:t>
            </a:r>
          </a:p>
        </p:txBody>
      </p:sp>
      <p:sp>
        <p:nvSpPr>
          <p:cNvPr id="28678" name="Rectangle 6"/>
          <p:cNvSpPr>
            <a:spLocks noGrp="1" noChangeArrowheads="1"/>
          </p:cNvSpPr>
          <p:nvPr>
            <p:ph type="title"/>
          </p:nvPr>
        </p:nvSpPr>
        <p:spPr>
          <a:xfrm>
            <a:off x="457200" y="0"/>
            <a:ext cx="8229600" cy="1271588"/>
          </a:xfrm>
        </p:spPr>
        <p:txBody>
          <a:bodyPr/>
          <a:lstStyle/>
          <a:p>
            <a:r>
              <a:rPr lang="en-US" sz="2400" dirty="0"/>
              <a:t>39.2 Hydrogen Atom: Schr</a:t>
            </a:r>
            <a:r>
              <a:rPr lang="en-US" sz="2400" dirty="0">
                <a:cs typeface="Arial" charset="0"/>
              </a:rPr>
              <a:t>ödinger Equation and</a:t>
            </a:r>
            <a:r>
              <a:rPr lang="en-US" sz="2400" dirty="0"/>
              <a:t> Quantum Numbers</a:t>
            </a:r>
          </a:p>
        </p:txBody>
      </p:sp>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1" y="2819400"/>
            <a:ext cx="172906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682" name="Object 10"/>
          <p:cNvGraphicFramePr>
            <a:graphicFrameLocks noChangeAspect="1"/>
          </p:cNvGraphicFramePr>
          <p:nvPr>
            <p:extLst/>
          </p:nvPr>
        </p:nvGraphicFramePr>
        <p:xfrm>
          <a:off x="2286694" y="1824608"/>
          <a:ext cx="212406" cy="308248"/>
        </p:xfrm>
        <a:graphic>
          <a:graphicData uri="http://schemas.openxmlformats.org/presentationml/2006/ole">
            <mc:AlternateContent xmlns:mc="http://schemas.openxmlformats.org/markup-compatibility/2006">
              <mc:Choice xmlns:v="urn:schemas-microsoft-com:vml" Requires="v">
                <p:oleObj spid="_x0000_s723994" name="Equation" r:id="rId5" imgW="114151" imgH="164885" progId="">
                  <p:embed/>
                </p:oleObj>
              </mc:Choice>
              <mc:Fallback>
                <p:oleObj name="Equation" r:id="rId5" imgW="114151" imgH="16488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694" y="1824608"/>
                        <a:ext cx="212406" cy="308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1295400" y="5181600"/>
            <a:ext cx="6858000" cy="1692771"/>
          </a:xfrm>
          <a:prstGeom prst="rect">
            <a:avLst/>
          </a:prstGeom>
        </p:spPr>
        <p:txBody>
          <a:bodyPr wrap="square">
            <a:spAutoFit/>
          </a:bodyPr>
          <a:lstStyle/>
          <a:p>
            <a:pPr algn="l"/>
            <a:r>
              <a:rPr lang="en-US" sz="2000" dirty="0" err="1" smtClean="0">
                <a:solidFill>
                  <a:srgbClr val="660066"/>
                </a:solidFill>
              </a:rPr>
              <a:t>toegestaan</a:t>
            </a:r>
            <a:r>
              <a:rPr lang="en-US" sz="2000" dirty="0" smtClean="0">
                <a:solidFill>
                  <a:srgbClr val="660066"/>
                </a:solidFill>
              </a:rPr>
              <a:t>:  	3</a:t>
            </a:r>
            <a:r>
              <a:rPr lang="en-US" sz="2000" baseline="30000" dirty="0" smtClean="0">
                <a:solidFill>
                  <a:srgbClr val="660066"/>
                </a:solidFill>
              </a:rPr>
              <a:t>p</a:t>
            </a:r>
            <a:r>
              <a:rPr lang="en-US" sz="2000" dirty="0" smtClean="0">
                <a:solidFill>
                  <a:srgbClr val="660066"/>
                </a:solidFill>
              </a:rPr>
              <a:t>  → 1</a:t>
            </a:r>
            <a:r>
              <a:rPr lang="en-US" sz="2000" baseline="30000" dirty="0" smtClean="0">
                <a:solidFill>
                  <a:srgbClr val="660066"/>
                </a:solidFill>
              </a:rPr>
              <a:t>s</a:t>
            </a:r>
            <a:r>
              <a:rPr lang="en-US" sz="2000" dirty="0" smtClean="0">
                <a:solidFill>
                  <a:srgbClr val="660066"/>
                </a:solidFill>
              </a:rPr>
              <a:t>  </a:t>
            </a:r>
          </a:p>
          <a:p>
            <a:pPr algn="l"/>
            <a:r>
              <a:rPr lang="en-US" sz="2000" dirty="0" smtClean="0">
                <a:solidFill>
                  <a:srgbClr val="660066"/>
                </a:solidFill>
              </a:rPr>
              <a:t>		2</a:t>
            </a:r>
            <a:r>
              <a:rPr lang="en-US" sz="2000" baseline="30000" dirty="0" smtClean="0">
                <a:solidFill>
                  <a:srgbClr val="660066"/>
                </a:solidFill>
              </a:rPr>
              <a:t>p</a:t>
            </a:r>
            <a:r>
              <a:rPr lang="en-US" sz="2000" dirty="0" smtClean="0">
                <a:solidFill>
                  <a:srgbClr val="660066"/>
                </a:solidFill>
              </a:rPr>
              <a:t>  → 1</a:t>
            </a:r>
            <a:r>
              <a:rPr lang="en-US" sz="2000" baseline="30000" dirty="0" smtClean="0">
                <a:solidFill>
                  <a:srgbClr val="660066"/>
                </a:solidFill>
              </a:rPr>
              <a:t>s</a:t>
            </a:r>
            <a:endParaRPr lang="en-US" sz="800" baseline="30000" dirty="0" smtClean="0">
              <a:solidFill>
                <a:srgbClr val="660066"/>
              </a:solidFill>
            </a:endParaRPr>
          </a:p>
          <a:p>
            <a:pPr algn="l"/>
            <a:r>
              <a:rPr lang="en-US" sz="800" dirty="0" smtClean="0">
                <a:solidFill>
                  <a:srgbClr val="660066"/>
                </a:solidFill>
              </a:rPr>
              <a:t>		</a:t>
            </a:r>
          </a:p>
          <a:p>
            <a:pPr algn="l"/>
            <a:r>
              <a:rPr lang="en-US" sz="2000" dirty="0" smtClean="0">
                <a:solidFill>
                  <a:srgbClr val="660066"/>
                </a:solidFill>
              </a:rPr>
              <a:t>maar:		3</a:t>
            </a:r>
            <a:r>
              <a:rPr lang="en-US" sz="2000" baseline="30000" dirty="0" smtClean="0">
                <a:solidFill>
                  <a:srgbClr val="660066"/>
                </a:solidFill>
              </a:rPr>
              <a:t>p</a:t>
            </a:r>
            <a:r>
              <a:rPr lang="en-US" sz="2000" dirty="0" smtClean="0">
                <a:solidFill>
                  <a:srgbClr val="660066"/>
                </a:solidFill>
              </a:rPr>
              <a:t>   → 2</a:t>
            </a:r>
            <a:r>
              <a:rPr lang="en-US" sz="2000" baseline="30000" dirty="0" smtClean="0">
                <a:solidFill>
                  <a:srgbClr val="660066"/>
                </a:solidFill>
              </a:rPr>
              <a:t>p</a:t>
            </a:r>
            <a:r>
              <a:rPr lang="en-US" sz="2000" dirty="0" smtClean="0">
                <a:solidFill>
                  <a:srgbClr val="660066"/>
                </a:solidFill>
              </a:rPr>
              <a:t>  </a:t>
            </a:r>
            <a:r>
              <a:rPr lang="en-US" sz="2000" dirty="0" err="1" smtClean="0">
                <a:solidFill>
                  <a:srgbClr val="660066"/>
                </a:solidFill>
              </a:rPr>
              <a:t>verboden</a:t>
            </a:r>
            <a:r>
              <a:rPr lang="en-US" sz="2000" dirty="0" smtClean="0">
                <a:solidFill>
                  <a:srgbClr val="660066"/>
                </a:solidFill>
              </a:rPr>
              <a:t>  (</a:t>
            </a:r>
            <a:r>
              <a:rPr lang="en-US" sz="2000" dirty="0" smtClean="0">
                <a:solidFill>
                  <a:srgbClr val="660066"/>
                </a:solidFill>
                <a:latin typeface="Symbol" charset="2"/>
                <a:cs typeface="Symbol" charset="2"/>
              </a:rPr>
              <a:t>D</a:t>
            </a:r>
            <a:r>
              <a:rPr lang="en-US" sz="2800" dirty="0">
                <a:solidFill>
                  <a:srgbClr val="660066"/>
                </a:solidFill>
                <a:latin typeface="Brush Script MT Italic"/>
                <a:cs typeface="Symbol" charset="2"/>
              </a:rPr>
              <a:t> </a:t>
            </a:r>
            <a:r>
              <a:rPr lang="en-US" sz="2800" dirty="0" smtClean="0">
                <a:solidFill>
                  <a:srgbClr val="660066"/>
                </a:solidFill>
                <a:latin typeface="Brush Script MT Italic"/>
                <a:cs typeface="Symbol" charset="2"/>
              </a:rPr>
              <a:t>  </a:t>
            </a:r>
            <a:r>
              <a:rPr lang="en-US" sz="2000" dirty="0" smtClean="0">
                <a:solidFill>
                  <a:srgbClr val="660066"/>
                </a:solidFill>
              </a:rPr>
              <a:t> = 0)</a:t>
            </a:r>
          </a:p>
          <a:p>
            <a:pPr algn="l"/>
            <a:r>
              <a:rPr lang="en-US" sz="2000" dirty="0" smtClean="0">
                <a:solidFill>
                  <a:srgbClr val="660066"/>
                </a:solidFill>
              </a:rPr>
              <a:t>		3</a:t>
            </a:r>
            <a:r>
              <a:rPr lang="en-US" sz="2000" baseline="30000" dirty="0" smtClean="0">
                <a:solidFill>
                  <a:srgbClr val="660066"/>
                </a:solidFill>
              </a:rPr>
              <a:t>d</a:t>
            </a:r>
            <a:r>
              <a:rPr lang="en-US" sz="2000" dirty="0" smtClean="0">
                <a:solidFill>
                  <a:srgbClr val="660066"/>
                </a:solidFill>
              </a:rPr>
              <a:t>   → 3</a:t>
            </a:r>
            <a:r>
              <a:rPr lang="en-US" sz="2000" baseline="30000" dirty="0" smtClean="0">
                <a:solidFill>
                  <a:srgbClr val="660066"/>
                </a:solidFill>
              </a:rPr>
              <a:t>s</a:t>
            </a:r>
            <a:r>
              <a:rPr lang="en-US" sz="2000" dirty="0" smtClean="0">
                <a:solidFill>
                  <a:srgbClr val="660066"/>
                </a:solidFill>
              </a:rPr>
              <a:t>  </a:t>
            </a:r>
            <a:r>
              <a:rPr lang="en-US" sz="2000" dirty="0" err="1" smtClean="0">
                <a:solidFill>
                  <a:srgbClr val="660066"/>
                </a:solidFill>
              </a:rPr>
              <a:t>verboden</a:t>
            </a:r>
            <a:r>
              <a:rPr lang="en-US" sz="2000" dirty="0" smtClean="0">
                <a:solidFill>
                  <a:srgbClr val="660066"/>
                </a:solidFill>
              </a:rPr>
              <a:t>  (</a:t>
            </a:r>
            <a:r>
              <a:rPr lang="en-US" sz="2000" dirty="0" smtClean="0">
                <a:solidFill>
                  <a:srgbClr val="660066"/>
                </a:solidFill>
                <a:latin typeface="Symbol" charset="2"/>
                <a:cs typeface="Symbol" charset="2"/>
              </a:rPr>
              <a:t>D</a:t>
            </a:r>
            <a:r>
              <a:rPr lang="en-US" sz="2800" dirty="0" smtClean="0">
                <a:solidFill>
                  <a:srgbClr val="660066"/>
                </a:solidFill>
                <a:latin typeface="Brush Script MT Italic"/>
                <a:cs typeface="Symbol" charset="2"/>
              </a:rPr>
              <a:t>   </a:t>
            </a:r>
            <a:r>
              <a:rPr lang="en-US" sz="2000" dirty="0" smtClean="0">
                <a:solidFill>
                  <a:srgbClr val="660066"/>
                </a:solidFill>
              </a:rPr>
              <a:t> = 2)   </a:t>
            </a:r>
          </a:p>
        </p:txBody>
      </p:sp>
      <p:graphicFrame>
        <p:nvGraphicFramePr>
          <p:cNvPr id="9" name="Object 2"/>
          <p:cNvGraphicFramePr>
            <a:graphicFrameLocks noChangeAspect="1"/>
          </p:cNvGraphicFramePr>
          <p:nvPr>
            <p:extLst/>
          </p:nvPr>
        </p:nvGraphicFramePr>
        <p:xfrm>
          <a:off x="5824116" y="6021288"/>
          <a:ext cx="252457" cy="370271"/>
        </p:xfrm>
        <a:graphic>
          <a:graphicData uri="http://schemas.openxmlformats.org/presentationml/2006/ole">
            <mc:AlternateContent xmlns:mc="http://schemas.openxmlformats.org/markup-compatibility/2006">
              <mc:Choice xmlns:v="urn:schemas-microsoft-com:vml" Requires="v">
                <p:oleObj spid="_x0000_s723995" name="Equation" r:id="rId7" imgW="114151" imgH="164885" progId="">
                  <p:embed/>
                </p:oleObj>
              </mc:Choice>
              <mc:Fallback>
                <p:oleObj name="Equation" r:id="rId7" imgW="114151" imgH="16488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4116" y="6021288"/>
                        <a:ext cx="252457" cy="370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2598" name="Object 38"/>
          <p:cNvGraphicFramePr>
            <a:graphicFrameLocks noChangeAspect="1"/>
          </p:cNvGraphicFramePr>
          <p:nvPr/>
        </p:nvGraphicFramePr>
        <p:xfrm>
          <a:off x="5859318" y="6442363"/>
          <a:ext cx="241300" cy="368300"/>
        </p:xfrm>
        <a:graphic>
          <a:graphicData uri="http://schemas.openxmlformats.org/presentationml/2006/ole">
            <mc:AlternateContent xmlns:mc="http://schemas.openxmlformats.org/markup-compatibility/2006">
              <mc:Choice xmlns:v="urn:schemas-microsoft-com:vml" Requires="v">
                <p:oleObj spid="_x0000_s723996" name="Equation" r:id="rId8" imgW="114151" imgH="164885" progId="">
                  <p:embed/>
                </p:oleObj>
              </mc:Choice>
              <mc:Fallback>
                <p:oleObj name="Equation" r:id="rId8" imgW="114151" imgH="16488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9318" y="6442363"/>
                        <a:ext cx="241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40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2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463550" y="1304925"/>
            <a:ext cx="8216900"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If an electron is excited to a higher energy state, it may emit two or more photons of longer wavelength as it returns to the lower level.</a:t>
            </a:r>
          </a:p>
        </p:txBody>
      </p:sp>
      <p:sp>
        <p:nvSpPr>
          <p:cNvPr id="15365" name="Rectangle 5"/>
          <p:cNvSpPr>
            <a:spLocks noGrp="1" noChangeArrowheads="1"/>
          </p:cNvSpPr>
          <p:nvPr>
            <p:ph type="title"/>
          </p:nvPr>
        </p:nvSpPr>
        <p:spPr>
          <a:xfrm>
            <a:off x="0" y="0"/>
            <a:ext cx="9144000" cy="1271588"/>
          </a:xfrm>
        </p:spPr>
        <p:txBody>
          <a:bodyPr/>
          <a:lstStyle/>
          <a:p>
            <a:r>
              <a:rPr lang="en-US" sz="2400" dirty="0"/>
              <a:t>39.8 Fluorescence and Phosphorescence</a:t>
            </a:r>
          </a:p>
        </p:txBody>
      </p:sp>
      <p:sp>
        <p:nvSpPr>
          <p:cNvPr id="15366" name="Text Box 6"/>
          <p:cNvSpPr txBox="1">
            <a:spLocks noChangeArrowheads="1"/>
          </p:cNvSpPr>
          <p:nvPr/>
        </p:nvSpPr>
        <p:spPr bwMode="auto">
          <a:xfrm>
            <a:off x="2308225" y="3228975"/>
            <a:ext cx="4525963" cy="3084513"/>
          </a:xfrm>
          <a:prstGeom prst="rect">
            <a:avLst/>
          </a:prstGeom>
          <a:solidFill>
            <a:schemeClr val="accent1"/>
          </a:solidFill>
          <a:ln w="9525">
            <a:noFill/>
            <a:miter lim="800000"/>
            <a:headEnd/>
            <a:tailEnd/>
          </a:ln>
          <a:effectLst/>
        </p:spPr>
        <p:txBody>
          <a:bodyPr>
            <a:prstTxWarp prst="textNoShape">
              <a:avLst/>
            </a:prstTxWarp>
            <a:spAutoFit/>
          </a:bodyPr>
          <a:lstStyle/>
          <a:p>
            <a:pPr>
              <a:spcBef>
                <a:spcPct val="50000"/>
              </a:spcBef>
            </a:pPr>
            <a:r>
              <a:rPr lang="en-US"/>
              <a:t>Figure 39-15 goes here.</a:t>
            </a:r>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p:txBody>
      </p:sp>
      <p:pic>
        <p:nvPicPr>
          <p:cNvPr id="15367" name="Picture 7" descr="Figure_39_15"/>
          <p:cNvPicPr>
            <a:picLocks noChangeAspect="1" noChangeArrowheads="1"/>
          </p:cNvPicPr>
          <p:nvPr/>
        </p:nvPicPr>
        <p:blipFill>
          <a:blip r:embed="rId3"/>
          <a:srcRect/>
          <a:stretch>
            <a:fillRect/>
          </a:stretch>
        </p:blipFill>
        <p:spPr bwMode="auto">
          <a:xfrm>
            <a:off x="1771650" y="3189288"/>
            <a:ext cx="5702300" cy="3225800"/>
          </a:xfrm>
          <a:prstGeom prst="rect">
            <a:avLst/>
          </a:prstGeom>
          <a:noFill/>
        </p:spPr>
      </p:pic>
      <p:sp>
        <p:nvSpPr>
          <p:cNvPr id="2" name="Rectangle 1"/>
          <p:cNvSpPr/>
          <p:nvPr/>
        </p:nvSpPr>
        <p:spPr>
          <a:xfrm>
            <a:off x="611560" y="6444044"/>
            <a:ext cx="7704856" cy="369332"/>
          </a:xfrm>
          <a:prstGeom prst="rect">
            <a:avLst/>
          </a:prstGeom>
        </p:spPr>
        <p:txBody>
          <a:bodyPr wrap="square">
            <a:spAutoFit/>
          </a:bodyPr>
          <a:lstStyle/>
          <a:p>
            <a:pPr algn="l"/>
            <a:r>
              <a:rPr lang="en-GB" sz="1800" dirty="0">
                <a:hlinkClick r:id="rId4"/>
              </a:rPr>
              <a:t>http://micro.magnet.fsu.edu/primer/java/jablonski/lightandcolor</a:t>
            </a:r>
            <a:r>
              <a:rPr lang="en-GB" sz="1800" dirty="0" smtClean="0">
                <a:hlinkClick r:id="rId4"/>
              </a:rPr>
              <a:t>/</a:t>
            </a:r>
          </a:p>
        </p:txBody>
      </p:sp>
      <p:pic>
        <p:nvPicPr>
          <p:cNvPr id="7" name="Picture 6"/>
          <p:cNvPicPr>
            <a:picLocks noChangeAspect="1"/>
          </p:cNvPicPr>
          <p:nvPr/>
        </p:nvPicPr>
        <p:blipFill>
          <a:blip r:embed="rId5"/>
          <a:stretch>
            <a:fillRect/>
          </a:stretch>
        </p:blipFill>
        <p:spPr>
          <a:xfrm>
            <a:off x="7366000" y="5080000"/>
            <a:ext cx="1778000" cy="1778000"/>
          </a:xfrm>
          <a:prstGeom prst="rect">
            <a:avLst/>
          </a:prstGeom>
        </p:spPr>
      </p:pic>
    </p:spTree>
    <p:extLst>
      <p:ext uri="{BB962C8B-B14F-4D97-AF65-F5344CB8AC3E}">
        <p14:creationId xmlns:p14="http://schemas.microsoft.com/office/powerpoint/2010/main" val="2167529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38800" y="1981200"/>
            <a:ext cx="3232900" cy="4635500"/>
          </a:xfrm>
          <a:prstGeom prst="rect">
            <a:avLst/>
          </a:prstGeom>
        </p:spPr>
      </p:pic>
      <p:sp>
        <p:nvSpPr>
          <p:cNvPr id="14339" name="Text Box 3"/>
          <p:cNvSpPr txBox="1">
            <a:spLocks noChangeArrowheads="1"/>
          </p:cNvSpPr>
          <p:nvPr/>
        </p:nvSpPr>
        <p:spPr bwMode="auto">
          <a:xfrm>
            <a:off x="392113" y="1425575"/>
            <a:ext cx="8062912"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Fluorescence occurs when the absorbed photon is ultraviolet and the emitted photons are in the visible range.</a:t>
            </a:r>
            <a:r>
              <a:rPr lang="en-US" sz="2000" dirty="0" smtClean="0">
                <a:solidFill>
                  <a:schemeClr val="accent2"/>
                </a:solidFill>
              </a:rPr>
              <a:t> </a:t>
            </a:r>
            <a:endParaRPr lang="en-US" sz="2000" dirty="0">
              <a:solidFill>
                <a:schemeClr val="accent2"/>
              </a:solidFill>
            </a:endParaRPr>
          </a:p>
        </p:txBody>
      </p:sp>
      <p:sp>
        <p:nvSpPr>
          <p:cNvPr id="14340" name="Rectangle 4"/>
          <p:cNvSpPr>
            <a:spLocks noGrp="1" noChangeArrowheads="1"/>
          </p:cNvSpPr>
          <p:nvPr>
            <p:ph type="title"/>
          </p:nvPr>
        </p:nvSpPr>
        <p:spPr>
          <a:xfrm>
            <a:off x="457200" y="0"/>
            <a:ext cx="8229600" cy="1312863"/>
          </a:xfrm>
        </p:spPr>
        <p:txBody>
          <a:bodyPr/>
          <a:lstStyle/>
          <a:p>
            <a:r>
              <a:rPr lang="en-US" sz="2400" dirty="0"/>
              <a:t>39.8 Fluorescence and Phosphorescence</a:t>
            </a:r>
          </a:p>
        </p:txBody>
      </p:sp>
      <p:sp>
        <p:nvSpPr>
          <p:cNvPr id="4" name="Rectangle 3"/>
          <p:cNvSpPr/>
          <p:nvPr/>
        </p:nvSpPr>
        <p:spPr>
          <a:xfrm>
            <a:off x="9344701" y="5268051"/>
            <a:ext cx="4572000" cy="1569660"/>
          </a:xfrm>
          <a:prstGeom prst="rect">
            <a:avLst/>
          </a:prstGeom>
        </p:spPr>
        <p:txBody>
          <a:bodyPr>
            <a:spAutoFit/>
          </a:bodyPr>
          <a:lstStyle/>
          <a:p>
            <a:r>
              <a:rPr lang="en-GB" dirty="0">
                <a:hlinkClick r:id="rId3"/>
              </a:rPr>
              <a:t>http://</a:t>
            </a:r>
            <a:r>
              <a:rPr lang="en-GB" dirty="0" smtClean="0">
                <a:hlinkClick r:id="rId3"/>
              </a:rPr>
              <a:t>en.wikipedia.org/wiki/Zero-phonon_line_and_phonon_sideband</a:t>
            </a:r>
            <a:endParaRPr lang="en-GB" dirty="0" smtClean="0"/>
          </a:p>
          <a:p>
            <a:endParaRPr lang="en-GB" dirty="0"/>
          </a:p>
        </p:txBody>
      </p:sp>
      <p:pic>
        <p:nvPicPr>
          <p:cNvPr id="5" name="Picture 2" descr="http://upload.wikimedia.org/wikipedia/commons/thumb/6/6a/Phonon-energy-diagram.png/325px-Phonon-energy-diagr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8624" y="1125538"/>
            <a:ext cx="3095625"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14400" y="4038600"/>
            <a:ext cx="4267200" cy="1631216"/>
          </a:xfrm>
          <a:prstGeom prst="rect">
            <a:avLst/>
          </a:prstGeom>
        </p:spPr>
        <p:txBody>
          <a:bodyPr wrap="square">
            <a:spAutoFit/>
          </a:bodyPr>
          <a:lstStyle/>
          <a:p>
            <a:pPr algn="l">
              <a:spcBef>
                <a:spcPct val="50000"/>
              </a:spcBef>
            </a:pPr>
            <a:r>
              <a:rPr lang="en-US" sz="2000" dirty="0" smtClean="0">
                <a:solidFill>
                  <a:schemeClr val="accent2"/>
                </a:solidFill>
              </a:rPr>
              <a:t>Phosphorescence occurs when the electron is excited to a </a:t>
            </a:r>
            <a:r>
              <a:rPr lang="en-US" sz="2000" dirty="0" err="1" smtClean="0">
                <a:solidFill>
                  <a:schemeClr val="accent2"/>
                </a:solidFill>
              </a:rPr>
              <a:t>metastable</a:t>
            </a:r>
            <a:r>
              <a:rPr lang="en-US" sz="2000" dirty="0" smtClean="0">
                <a:solidFill>
                  <a:schemeClr val="accent2"/>
                </a:solidFill>
              </a:rPr>
              <a:t> state; it can take seconds or longer to return to the lower state. Meanwhile, the material glows.</a:t>
            </a:r>
            <a:endParaRPr lang="en-US" sz="2000" dirty="0">
              <a:solidFill>
                <a:schemeClr val="accent2"/>
              </a:solidFill>
            </a:endParaRPr>
          </a:p>
        </p:txBody>
      </p:sp>
    </p:spTree>
    <p:extLst>
      <p:ext uri="{BB962C8B-B14F-4D97-AF65-F5344CB8AC3E}">
        <p14:creationId xmlns:p14="http://schemas.microsoft.com/office/powerpoint/2010/main" val="14788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000" dirty="0" smtClean="0">
                <a:solidFill>
                  <a:schemeClr val="bg2"/>
                </a:solidFill>
              </a:rPr>
              <a:t>Periodiek systeem</a:t>
            </a:r>
          </a:p>
          <a:p>
            <a:pPr marL="838200" lvl="1" indent="-381000" algn="l">
              <a:spcBef>
                <a:spcPct val="20000"/>
              </a:spcBef>
              <a:buFontTx/>
              <a:buChar char="•"/>
            </a:pPr>
            <a:r>
              <a:rPr lang="nl-NL" sz="2000" b="1" dirty="0" smtClean="0"/>
              <a:t>Röntgenstraling  (§39.6 </a:t>
            </a:r>
            <a:r>
              <a:rPr lang="nl-NL" sz="2000" b="1" dirty="0" err="1" smtClean="0"/>
              <a:t>Brehmsstrahlung</a:t>
            </a:r>
            <a:r>
              <a:rPr lang="nl-NL" sz="2000" b="1" dirty="0" smtClean="0"/>
              <a:t>)</a:t>
            </a:r>
          </a:p>
          <a:p>
            <a:pPr marL="838200" lvl="1" indent="-381000" algn="l">
              <a:spcBef>
                <a:spcPct val="20000"/>
              </a:spcBef>
              <a:buFontTx/>
              <a:buChar char="•"/>
            </a:pPr>
            <a:r>
              <a:rPr lang="nl-NL" sz="2000" dirty="0" smtClean="0">
                <a:solidFill>
                  <a:schemeClr val="bg2"/>
                </a:solidFill>
              </a:rPr>
              <a:t>Fluorescentie, Fosforescentie</a:t>
            </a:r>
          </a:p>
          <a:p>
            <a:pPr marL="838200" lvl="1" indent="-381000" algn="l">
              <a:spcBef>
                <a:spcPct val="20000"/>
              </a:spcBef>
              <a:buFontTx/>
              <a:buChar char="•"/>
            </a:pPr>
            <a:endParaRPr lang="nl-NL" sz="2000" b="1" dirty="0" smtClean="0">
              <a:solidFill>
                <a:schemeClr val="bg2"/>
              </a:solidFill>
            </a:endParaRPr>
          </a:p>
          <a:p>
            <a:pPr marL="838200" lvl="1" indent="-381000" algn="l">
              <a:spcBef>
                <a:spcPct val="20000"/>
              </a:spcBef>
              <a:buFontTx/>
              <a:buChar char="•"/>
            </a:pPr>
            <a:endParaRPr lang="nl-NL" sz="2000" b="1" dirty="0" smtClean="0">
              <a:solidFill>
                <a:schemeClr val="bg2"/>
              </a:solidFill>
            </a:endParaRPr>
          </a:p>
          <a:p>
            <a:pPr marL="838200" lvl="1" indent="-381000" algn="l">
              <a:spcBef>
                <a:spcPct val="20000"/>
              </a:spcBef>
              <a:buFontTx/>
              <a:buChar char="•"/>
            </a:pPr>
            <a:r>
              <a:rPr lang="nl-NL" sz="2000" b="1" dirty="0" smtClean="0"/>
              <a:t>Kwantumstatistiek</a:t>
            </a:r>
          </a:p>
          <a:p>
            <a:pPr marL="838200" lvl="1" indent="-381000" algn="l">
              <a:spcBef>
                <a:spcPct val="20000"/>
              </a:spcBef>
              <a:buFontTx/>
              <a:buChar char="•"/>
            </a:pPr>
            <a:r>
              <a:rPr lang="nl-NL" sz="2000" b="1" dirty="0" smtClean="0"/>
              <a:t>Lasers</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smtClean="0">
                <a:solidFill>
                  <a:schemeClr val="tx2"/>
                </a:solidFill>
              </a:rPr>
              <a:t>Inhoud college vandaag</a:t>
            </a:r>
            <a:endParaRPr lang="nl-NL">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a:xfrm>
            <a:off x="457200" y="0"/>
            <a:ext cx="8229600" cy="1312863"/>
          </a:xfrm>
        </p:spPr>
        <p:txBody>
          <a:bodyPr/>
          <a:lstStyle/>
          <a:p>
            <a:r>
              <a:rPr lang="en-US" sz="2800" dirty="0"/>
              <a:t>39.8 </a:t>
            </a:r>
            <a:r>
              <a:rPr lang="en-US" sz="2800" dirty="0" smtClean="0"/>
              <a:t>Fluorescence</a:t>
            </a:r>
            <a:br>
              <a:rPr lang="en-US" sz="2800" dirty="0" smtClean="0"/>
            </a:br>
            <a:endParaRPr lang="en-US" sz="2800" dirty="0"/>
          </a:p>
        </p:txBody>
      </p:sp>
      <p:pic>
        <p:nvPicPr>
          <p:cNvPr id="4" name="Picture 3"/>
          <p:cNvPicPr>
            <a:picLocks noChangeAspect="1"/>
          </p:cNvPicPr>
          <p:nvPr/>
        </p:nvPicPr>
        <p:blipFill>
          <a:blip r:embed="rId2"/>
          <a:stretch>
            <a:fillRect/>
          </a:stretch>
        </p:blipFill>
        <p:spPr>
          <a:xfrm>
            <a:off x="152400" y="752856"/>
            <a:ext cx="8874642" cy="5724144"/>
          </a:xfrm>
          <a:prstGeom prst="rect">
            <a:avLst/>
          </a:prstGeom>
        </p:spPr>
      </p:pic>
    </p:spTree>
    <p:extLst>
      <p:ext uri="{BB962C8B-B14F-4D97-AF65-F5344CB8AC3E}">
        <p14:creationId xmlns:p14="http://schemas.microsoft.com/office/powerpoint/2010/main" val="15403724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81400" y="2209800"/>
            <a:ext cx="2209800" cy="2383719"/>
          </a:xfrm>
          <a:prstGeom prst="rect">
            <a:avLst/>
          </a:prstGeom>
        </p:spPr>
      </p:pic>
      <p:sp>
        <p:nvSpPr>
          <p:cNvPr id="14340" name="Rectangle 4"/>
          <p:cNvSpPr>
            <a:spLocks noGrp="1" noChangeArrowheads="1"/>
          </p:cNvSpPr>
          <p:nvPr>
            <p:ph type="title"/>
          </p:nvPr>
        </p:nvSpPr>
        <p:spPr>
          <a:xfrm>
            <a:off x="457200" y="0"/>
            <a:ext cx="8229600" cy="1312863"/>
          </a:xfrm>
        </p:spPr>
        <p:txBody>
          <a:bodyPr/>
          <a:lstStyle/>
          <a:p>
            <a:r>
              <a:rPr lang="en-US" sz="2800" dirty="0"/>
              <a:t>39.8</a:t>
            </a:r>
            <a:r>
              <a:rPr lang="en-US" sz="2800" dirty="0" smtClean="0"/>
              <a:t> Phosphorescence</a:t>
            </a:r>
            <a:br>
              <a:rPr lang="en-US" sz="2800" dirty="0" smtClean="0"/>
            </a:br>
            <a:endParaRPr lang="en-US" sz="2800" dirty="0"/>
          </a:p>
        </p:txBody>
      </p:sp>
      <p:pic>
        <p:nvPicPr>
          <p:cNvPr id="7" name="Picture 6"/>
          <p:cNvPicPr>
            <a:picLocks noChangeAspect="1"/>
          </p:cNvPicPr>
          <p:nvPr/>
        </p:nvPicPr>
        <p:blipFill>
          <a:blip r:embed="rId3"/>
          <a:stretch>
            <a:fillRect/>
          </a:stretch>
        </p:blipFill>
        <p:spPr>
          <a:xfrm>
            <a:off x="2698750" y="838200"/>
            <a:ext cx="4006850" cy="5592675"/>
          </a:xfrm>
          <a:prstGeom prst="rect">
            <a:avLst/>
          </a:prstGeom>
        </p:spPr>
      </p:pic>
    </p:spTree>
    <p:extLst>
      <p:ext uri="{BB962C8B-B14F-4D97-AF65-F5344CB8AC3E}">
        <p14:creationId xmlns:p14="http://schemas.microsoft.com/office/powerpoint/2010/main" val="125213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begin{figure}&#10;\centering&#10;{}%&#10;\epsffile{harmsum.eps}&#10;\end{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441" y="3458369"/>
            <a:ext cx="4091896" cy="3411368"/>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dirty="0" smtClean="0">
                <a:solidFill>
                  <a:schemeClr val="tx1">
                    <a:lumMod val="85000"/>
                    <a:lumOff val="15000"/>
                  </a:schemeClr>
                </a:solidFill>
              </a:rPr>
              <a:t>Golffunctie (beschrijft kans op meetresultaat)</a:t>
            </a:r>
          </a:p>
          <a:p>
            <a:pPr marL="838200" lvl="1" indent="-381000" algn="l">
              <a:spcBef>
                <a:spcPct val="20000"/>
              </a:spcBef>
              <a:buFontTx/>
              <a:buChar char="•"/>
            </a:pPr>
            <a:r>
              <a:rPr lang="nl-NL" dirty="0" err="1" smtClean="0">
                <a:solidFill>
                  <a:schemeClr val="tx1">
                    <a:lumMod val="85000"/>
                    <a:lumOff val="15000"/>
                  </a:schemeClr>
                </a:solidFill>
              </a:rPr>
              <a:t>Schrödingervergelijking</a:t>
            </a:r>
            <a:endParaRPr lang="nl-NL" dirty="0" smtClean="0">
              <a:solidFill>
                <a:schemeClr val="tx1">
                  <a:lumMod val="85000"/>
                  <a:lumOff val="15000"/>
                </a:schemeClr>
              </a:solidFill>
            </a:endParaRPr>
          </a:p>
          <a:p>
            <a:pPr marL="838200" lvl="1" indent="-381000" algn="l">
              <a:spcBef>
                <a:spcPct val="20000"/>
              </a:spcBef>
              <a:buFontTx/>
              <a:buChar char="•"/>
            </a:pPr>
            <a:r>
              <a:rPr lang="nl-NL" dirty="0" smtClean="0">
                <a:solidFill>
                  <a:schemeClr val="tx1">
                    <a:lumMod val="85000"/>
                    <a:lumOff val="15000"/>
                  </a:schemeClr>
                </a:solidFill>
              </a:rPr>
              <a:t>(</a:t>
            </a:r>
            <a:r>
              <a:rPr lang="nl-NL" dirty="0" err="1" smtClean="0">
                <a:solidFill>
                  <a:schemeClr val="tx1">
                    <a:lumMod val="85000"/>
                    <a:lumOff val="15000"/>
                  </a:schemeClr>
                </a:solidFill>
              </a:rPr>
              <a:t>on</a:t>
            </a:r>
            <a:r>
              <a:rPr lang="nl-NL" dirty="0" smtClean="0">
                <a:solidFill>
                  <a:schemeClr val="tx1">
                    <a:lumMod val="85000"/>
                    <a:lumOff val="15000"/>
                  </a:schemeClr>
                </a:solidFill>
              </a:rPr>
              <a:t>)eindig diepe </a:t>
            </a:r>
            <a:r>
              <a:rPr lang="nl-NL" sz="2200" dirty="0" smtClean="0">
                <a:solidFill>
                  <a:schemeClr val="tx1">
                    <a:lumMod val="85000"/>
                    <a:lumOff val="15000"/>
                  </a:schemeClr>
                </a:solidFill>
              </a:rPr>
              <a:t>potentiaalput</a:t>
            </a:r>
          </a:p>
          <a:p>
            <a:pPr marL="838200" lvl="1" indent="-381000" algn="l">
              <a:spcBef>
                <a:spcPct val="20000"/>
              </a:spcBef>
              <a:buFontTx/>
              <a:buChar char="•"/>
            </a:pPr>
            <a:r>
              <a:rPr lang="nl-NL" dirty="0" err="1" smtClean="0">
                <a:solidFill>
                  <a:schemeClr val="tx1">
                    <a:lumMod val="85000"/>
                    <a:lumOff val="15000"/>
                  </a:schemeClr>
                </a:solidFill>
              </a:rPr>
              <a:t>Tunneling</a:t>
            </a:r>
            <a:endParaRPr lang="nl-NL" dirty="0" smtClean="0">
              <a:solidFill>
                <a:schemeClr val="tx1">
                  <a:lumMod val="85000"/>
                  <a:lumOff val="15000"/>
                </a:schemeClr>
              </a:solidFill>
            </a:endParaRPr>
          </a:p>
          <a:p>
            <a:pPr marL="838200" lvl="1" indent="-381000" algn="l">
              <a:spcBef>
                <a:spcPct val="20000"/>
              </a:spcBef>
              <a:buFontTx/>
              <a:buChar char="•"/>
            </a:pPr>
            <a:r>
              <a:rPr lang="nl-NL" dirty="0" smtClean="0">
                <a:solidFill>
                  <a:schemeClr val="tx1">
                    <a:lumMod val="85000"/>
                    <a:lumOff val="15000"/>
                  </a:schemeClr>
                </a:solidFill>
              </a:rPr>
              <a:t>Heisenbergonzekerheid</a:t>
            </a:r>
          </a:p>
          <a:p>
            <a:pPr marL="838200" lvl="1" indent="-381000" algn="l">
              <a:spcBef>
                <a:spcPct val="20000"/>
              </a:spcBef>
              <a:buFontTx/>
              <a:buChar char="•"/>
            </a:pPr>
            <a:r>
              <a:rPr lang="nl-NL" dirty="0" err="1" smtClean="0">
                <a:solidFill>
                  <a:schemeClr val="tx1">
                    <a:lumMod val="85000"/>
                    <a:lumOff val="15000"/>
                  </a:schemeClr>
                </a:solidFill>
              </a:rPr>
              <a:t>Pauli</a:t>
            </a:r>
            <a:r>
              <a:rPr lang="nl-NL" dirty="0" smtClean="0">
                <a:solidFill>
                  <a:schemeClr val="tx1">
                    <a:lumMod val="85000"/>
                    <a:lumOff val="15000"/>
                  </a:schemeClr>
                </a:solidFill>
              </a:rPr>
              <a:t>-uitsluitingsprincipe</a:t>
            </a:r>
          </a:p>
          <a:p>
            <a:pPr marL="838200" lvl="1" indent="-381000" algn="l">
              <a:spcBef>
                <a:spcPct val="20000"/>
              </a:spcBef>
              <a:buFontTx/>
              <a:buChar char="•"/>
            </a:pPr>
            <a:r>
              <a:rPr lang="nl-NL" dirty="0" smtClean="0">
                <a:solidFill>
                  <a:schemeClr val="tx1">
                    <a:lumMod val="85000"/>
                    <a:lumOff val="15000"/>
                  </a:schemeClr>
                </a:solidFill>
              </a:rPr>
              <a:t>Energietoestanden atoom</a:t>
            </a:r>
          </a:p>
          <a:p>
            <a:pPr marL="838200" lvl="1" indent="-381000" algn="l">
              <a:spcBef>
                <a:spcPct val="20000"/>
              </a:spcBef>
              <a:buFontTx/>
              <a:buChar char="•"/>
            </a:pPr>
            <a:r>
              <a:rPr lang="nl-NL" dirty="0" smtClean="0">
                <a:solidFill>
                  <a:schemeClr val="tx1">
                    <a:lumMod val="85000"/>
                    <a:lumOff val="15000"/>
                  </a:schemeClr>
                </a:solidFill>
              </a:rPr>
              <a:t>Fluorescentie</a:t>
            </a:r>
          </a:p>
          <a:p>
            <a:pPr marL="838200" lvl="1" indent="-381000" algn="l">
              <a:spcBef>
                <a:spcPct val="20000"/>
              </a:spcBef>
              <a:buFontTx/>
              <a:buChar char="•"/>
            </a:pPr>
            <a:r>
              <a:rPr lang="nl-NL" dirty="0" smtClean="0">
                <a:solidFill>
                  <a:srgbClr val="000000"/>
                </a:solidFill>
              </a:rPr>
              <a:t>Molecuulbinding</a:t>
            </a:r>
          </a:p>
          <a:p>
            <a:pPr marL="838200" lvl="1" indent="-381000" algn="l">
              <a:spcBef>
                <a:spcPct val="20000"/>
              </a:spcBef>
              <a:buFontTx/>
              <a:buChar char="•"/>
            </a:pPr>
            <a:r>
              <a:rPr lang="nl-NL" dirty="0" smtClean="0">
                <a:solidFill>
                  <a:srgbClr val="000000"/>
                </a:solidFill>
              </a:rPr>
              <a:t>Moleculaire spectra</a:t>
            </a:r>
          </a:p>
          <a:p>
            <a:pPr algn="l">
              <a:lnSpc>
                <a:spcPct val="140000"/>
              </a:lnSpc>
              <a:spcBef>
                <a:spcPct val="20000"/>
              </a:spcBef>
            </a:pPr>
            <a:endParaRPr lang="nl-NL"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Herhaalde</a:t>
            </a:r>
            <a:r>
              <a:rPr lang="en-GB" dirty="0" smtClean="0">
                <a:solidFill>
                  <a:srgbClr val="000000"/>
                </a:solidFill>
              </a:rPr>
              <a:t> </a:t>
            </a:r>
            <a:r>
              <a:rPr lang="en-GB" dirty="0" err="1" smtClean="0">
                <a:solidFill>
                  <a:srgbClr val="000000"/>
                </a:solidFill>
              </a:rPr>
              <a:t>voorkennis</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2" name="Rectangle 1"/>
          <p:cNvSpPr/>
          <p:nvPr/>
        </p:nvSpPr>
        <p:spPr>
          <a:xfrm>
            <a:off x="3294112" y="6578188"/>
            <a:ext cx="5886400" cy="523220"/>
          </a:xfrm>
          <a:prstGeom prst="rect">
            <a:avLst/>
          </a:prstGeom>
        </p:spPr>
        <p:txBody>
          <a:bodyPr wrap="square">
            <a:spAutoFit/>
          </a:bodyPr>
          <a:lstStyle/>
          <a:p>
            <a:r>
              <a:rPr lang="en-GB" sz="1400" dirty="0">
                <a:solidFill>
                  <a:srgbClr val="000000"/>
                </a:solidFill>
                <a:hlinkClick r:id="rId3"/>
              </a:rPr>
              <a:t>http://www.eng.fsu.edu/~</a:t>
            </a:r>
            <a:r>
              <a:rPr lang="en-GB" sz="1400" dirty="0" smtClean="0">
                <a:solidFill>
                  <a:srgbClr val="000000"/>
                </a:solidFill>
                <a:hlinkClick r:id="rId3"/>
              </a:rPr>
              <a:t>dommelen/quantum/style_a/harm.html</a:t>
            </a:r>
            <a:endParaRPr lang="en-GB" sz="1400" dirty="0" smtClean="0">
              <a:solidFill>
                <a:srgbClr val="000000"/>
              </a:solidFill>
            </a:endParaRPr>
          </a:p>
          <a:p>
            <a:endParaRPr lang="en-GB" sz="1400" dirty="0">
              <a:solidFill>
                <a:srgbClr val="000000"/>
              </a:solidFill>
            </a:endParaRPr>
          </a:p>
        </p:txBody>
      </p:sp>
    </p:spTree>
    <p:extLst>
      <p:ext uri="{BB962C8B-B14F-4D97-AF65-F5344CB8AC3E}">
        <p14:creationId xmlns:p14="http://schemas.microsoft.com/office/powerpoint/2010/main" val="1755201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§39.1-6  &amp; §39.8+9;  &amp;  §40.1-5</a:t>
            </a:r>
          </a:p>
          <a:p>
            <a:pPr marL="419100" indent="-419100" algn="l">
              <a:lnSpc>
                <a:spcPct val="140000"/>
              </a:lnSpc>
              <a:spcBef>
                <a:spcPct val="20000"/>
              </a:spcBef>
              <a:buFont typeface="Arial" pitchFamily="-83" charset="0"/>
              <a:buChar char="•"/>
            </a:pPr>
            <a:r>
              <a:rPr lang="nl-NL" sz="2000" dirty="0"/>
              <a:t>Maak in Mastering </a:t>
            </a:r>
            <a:r>
              <a:rPr lang="nl-NL" sz="2000" dirty="0" err="1"/>
              <a:t>Physics</a:t>
            </a:r>
            <a:r>
              <a:rPr lang="nl-NL" sz="2000" dirty="0"/>
              <a:t> ‘week </a:t>
            </a:r>
            <a:r>
              <a:rPr lang="nl-NL" sz="2000" dirty="0" smtClean="0"/>
              <a:t>2’</a:t>
            </a:r>
            <a:endParaRPr lang="nl-NL" sz="2000" dirty="0"/>
          </a:p>
          <a:p>
            <a:pPr marL="419100" indent="-419100" algn="l">
              <a:lnSpc>
                <a:spcPct val="140000"/>
              </a:lnSpc>
              <a:spcBef>
                <a:spcPct val="20000"/>
              </a:spcBef>
              <a:buFont typeface="Arial" pitchFamily="-83" charset="0"/>
              <a:buChar char="•"/>
            </a:pPr>
            <a:r>
              <a:rPr lang="nl-NL" sz="2000" dirty="0">
                <a:sym typeface="Wingdings" pitchFamily="-83" charset="2"/>
              </a:rPr>
              <a:t>Maak </a:t>
            </a:r>
            <a:r>
              <a:rPr lang="fr-FR" sz="2000" i="1" dirty="0" err="1"/>
              <a:t>Problems</a:t>
            </a:r>
            <a:r>
              <a:rPr lang="fr-FR" sz="2000" dirty="0"/>
              <a:t>: </a:t>
            </a:r>
            <a:r>
              <a:rPr lang="en-US" sz="2000" dirty="0" smtClean="0"/>
              <a:t>39</a:t>
            </a:r>
            <a:r>
              <a:rPr lang="en-US" sz="2000" baseline="-25000" dirty="0" smtClean="0"/>
              <a:t>3,15,</a:t>
            </a:r>
            <a:r>
              <a:rPr lang="en-US" sz="2000" b="1" baseline="-25000" dirty="0" smtClean="0"/>
              <a:t>36,</a:t>
            </a:r>
            <a:r>
              <a:rPr lang="en-US" sz="2000" baseline="-25000" dirty="0" smtClean="0"/>
              <a:t>40,54,55</a:t>
            </a:r>
            <a:endParaRPr lang="en-US" sz="2000" dirty="0" smtClean="0">
              <a:sym typeface="Wingdings" pitchFamily="-83" charset="2"/>
            </a:endParaRPr>
          </a:p>
          <a:p>
            <a:pPr marL="419100" indent="-419100" algn="l">
              <a:lnSpc>
                <a:spcPct val="140000"/>
              </a:lnSpc>
              <a:spcBef>
                <a:spcPct val="20000"/>
              </a:spcBef>
            </a:pPr>
            <a:endParaRPr lang="nl-NL" sz="2000" dirty="0" smtClean="0">
              <a:sym typeface="Wingdings" pitchFamily="-83" charset="2"/>
            </a:endParaRPr>
          </a:p>
          <a:p>
            <a:pPr marL="419100" indent="-419100" algn="l">
              <a:lnSpc>
                <a:spcPct val="140000"/>
              </a:lnSpc>
              <a:spcBef>
                <a:spcPct val="20000"/>
              </a:spcBef>
            </a:pPr>
            <a:r>
              <a:rPr lang="nl-NL" sz="2000" dirty="0" smtClean="0">
                <a:sym typeface="Wingdings" pitchFamily="-83" charset="2"/>
              </a:rPr>
              <a:t>  Huiswerkbespreking:</a:t>
            </a:r>
            <a:endParaRPr lang="en-US" sz="2000" dirty="0">
              <a:sym typeface="Wingdings" pitchFamily="-83" charset="2"/>
            </a:endParaRPr>
          </a:p>
          <a:p>
            <a:pPr marL="419100" indent="-419100" algn="l">
              <a:lnSpc>
                <a:spcPct val="140000"/>
              </a:lnSpc>
              <a:spcBef>
                <a:spcPct val="20000"/>
              </a:spcBef>
            </a:pPr>
            <a:r>
              <a:rPr lang="nl-NL" sz="2000" dirty="0" smtClean="0"/>
              <a:t> </a:t>
            </a:r>
            <a:r>
              <a:rPr lang="nl-NL" sz="2000" dirty="0"/>
              <a:t>	welkom </a:t>
            </a:r>
            <a:r>
              <a:rPr lang="nl-NL" sz="2000" b="1" dirty="0"/>
              <a:t>mits</a:t>
            </a:r>
            <a:r>
              <a:rPr lang="nl-NL" sz="2000" dirty="0"/>
              <a:t> voorbereid!</a:t>
            </a:r>
            <a:endParaRPr lang="nl-NL" sz="2000" dirty="0">
              <a:sym typeface="Wingdings" pitchFamily="-83" charset="2"/>
            </a:endParaRPr>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a:solidFill>
                  <a:schemeClr val="tx2"/>
                </a:solidFill>
              </a:rPr>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16889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6" name="Picture 4" descr="http://www.entropy-book.com/wp-content/uploads/2013/10/Fig.-3-graph-hot-cold-correct.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48" y="1052736"/>
            <a:ext cx="6324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Maxwell-Boltzmannstatistiek</a:t>
            </a:r>
            <a:r>
              <a:rPr lang="nl-NL" sz="2000" dirty="0" smtClean="0">
                <a:solidFill>
                  <a:srgbClr val="000000"/>
                </a:solidFill>
              </a:rPr>
              <a:t>: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118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Klassieke statistiek</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grpSp>
        <p:nvGrpSpPr>
          <p:cNvPr id="3" name="Group 2"/>
          <p:cNvGrpSpPr/>
          <p:nvPr/>
        </p:nvGrpSpPr>
        <p:grpSpPr>
          <a:xfrm>
            <a:off x="1224136" y="3158166"/>
            <a:ext cx="7919864" cy="3727218"/>
            <a:chOff x="1224136" y="3158166"/>
            <a:chExt cx="7919864" cy="3727218"/>
          </a:xfrm>
        </p:grpSpPr>
        <p:pic>
          <p:nvPicPr>
            <p:cNvPr id="458754" name="Picture 2" descr="https://figures.boundless.com/9497/full/boltzdist-origin.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242" y="3158166"/>
              <a:ext cx="3245758" cy="36712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24136" y="6308303"/>
              <a:ext cx="4572000" cy="577081"/>
            </a:xfrm>
            <a:prstGeom prst="rect">
              <a:avLst/>
            </a:prstGeom>
          </p:spPr>
          <p:txBody>
            <a:bodyPr>
              <a:spAutoFit/>
            </a:bodyPr>
            <a:lstStyle/>
            <a:p>
              <a:r>
                <a:rPr lang="en-GB" sz="1050" dirty="0">
                  <a:solidFill>
                    <a:srgbClr val="000000"/>
                  </a:solidFill>
                  <a:hlinkClick r:id="rId7"/>
                </a:rPr>
                <a:t>https://www.boundless.com/chemistry/gases/kinetic-molecular-theory/distribution-of-molecular-speeds-and-collision-frequency</a:t>
              </a:r>
              <a:r>
                <a:rPr lang="en-GB" sz="1050" dirty="0" smtClean="0">
                  <a:solidFill>
                    <a:srgbClr val="000000"/>
                  </a:solidFill>
                  <a:hlinkClick r:id="rId7"/>
                </a:rPr>
                <a:t>/</a:t>
              </a:r>
              <a:endParaRPr lang="en-GB" sz="1050" dirty="0" smtClean="0">
                <a:solidFill>
                  <a:srgbClr val="000000"/>
                </a:solidFill>
              </a:endParaRPr>
            </a:p>
            <a:p>
              <a:endParaRPr lang="en-GB" sz="1050" dirty="0">
                <a:solidFill>
                  <a:srgbClr val="000000"/>
                </a:solidFill>
              </a:endParaRPr>
            </a:p>
          </p:txBody>
        </p:sp>
      </p:grpSp>
      <p:sp>
        <p:nvSpPr>
          <p:cNvPr id="10" name="Rectangle 9"/>
          <p:cNvSpPr/>
          <p:nvPr/>
        </p:nvSpPr>
        <p:spPr>
          <a:xfrm>
            <a:off x="4876800" y="2362200"/>
            <a:ext cx="4062831" cy="584776"/>
          </a:xfrm>
          <a:prstGeom prst="rect">
            <a:avLst/>
          </a:prstGeom>
        </p:spPr>
        <p:txBody>
          <a:bodyPr wrap="none">
            <a:spAutoFit/>
          </a:bodyPr>
          <a:lstStyle/>
          <a:p>
            <a:r>
              <a:rPr lang="nl-NL" sz="1600" dirty="0" smtClean="0">
                <a:solidFill>
                  <a:srgbClr val="2D2D8A"/>
                </a:solidFill>
              </a:rPr>
              <a:t>meer </a:t>
            </a:r>
            <a:r>
              <a:rPr lang="en-US" sz="1600" dirty="0" err="1" smtClean="0">
                <a:solidFill>
                  <a:srgbClr val="2D2D8A"/>
                </a:solidFill>
              </a:rPr>
              <a:t>manieren</a:t>
            </a:r>
            <a:r>
              <a:rPr lang="en-US" sz="1600" dirty="0" smtClean="0">
                <a:solidFill>
                  <a:srgbClr val="2D2D8A"/>
                </a:solidFill>
              </a:rPr>
              <a:t> </a:t>
            </a:r>
            <a:r>
              <a:rPr lang="en-US" sz="1600" dirty="0" err="1" smtClean="0">
                <a:solidFill>
                  <a:srgbClr val="2D2D8A"/>
                </a:solidFill>
              </a:rPr>
              <a:t>voor</a:t>
            </a:r>
            <a:r>
              <a:rPr lang="en-US" sz="1600" dirty="0" smtClean="0">
                <a:solidFill>
                  <a:srgbClr val="2D2D8A"/>
                </a:solidFill>
              </a:rPr>
              <a:t> </a:t>
            </a:r>
            <a:r>
              <a:rPr lang="en-US" sz="1600" dirty="0" err="1" smtClean="0">
                <a:solidFill>
                  <a:srgbClr val="2D2D8A"/>
                </a:solidFill>
              </a:rPr>
              <a:t>hoge</a:t>
            </a:r>
            <a:r>
              <a:rPr lang="en-US" sz="1600" dirty="0" smtClean="0">
                <a:solidFill>
                  <a:srgbClr val="2D2D8A"/>
                </a:solidFill>
              </a:rPr>
              <a:t> </a:t>
            </a:r>
            <a:r>
              <a:rPr lang="en-US" sz="1600" dirty="0" err="1" smtClean="0">
                <a:solidFill>
                  <a:srgbClr val="2D2D8A"/>
                </a:solidFill>
              </a:rPr>
              <a:t>energietoestand</a:t>
            </a:r>
            <a:r>
              <a:rPr lang="en-US" sz="1600" dirty="0" smtClean="0">
                <a:solidFill>
                  <a:srgbClr val="2D2D8A"/>
                </a:solidFill>
              </a:rPr>
              <a:t> </a:t>
            </a:r>
          </a:p>
          <a:p>
            <a:r>
              <a:rPr lang="en-US" sz="1600" dirty="0" err="1" smtClean="0">
                <a:solidFill>
                  <a:srgbClr val="2D2D8A"/>
                </a:solidFill>
              </a:rPr>
              <a:t>combinaties</a:t>
            </a:r>
            <a:r>
              <a:rPr lang="en-US" sz="1600" dirty="0" smtClean="0">
                <a:solidFill>
                  <a:srgbClr val="2D2D8A"/>
                </a:solidFill>
              </a:rPr>
              <a:t> van </a:t>
            </a:r>
            <a:r>
              <a:rPr lang="en-US" sz="1600" dirty="0" err="1" smtClean="0">
                <a:solidFill>
                  <a:srgbClr val="2D2D8A"/>
                </a:solidFill>
              </a:rPr>
              <a:t>richtingen</a:t>
            </a:r>
            <a:endParaRPr lang="en-US" sz="1600" dirty="0">
              <a:solidFill>
                <a:srgbClr val="2D2D8A"/>
              </a:solidFill>
            </a:endParaRPr>
          </a:p>
        </p:txBody>
      </p:sp>
      <p:cxnSp>
        <p:nvCxnSpPr>
          <p:cNvPr id="12" name="Straight Arrow Connector 11"/>
          <p:cNvCxnSpPr/>
          <p:nvPr/>
        </p:nvCxnSpPr>
        <p:spPr bwMode="auto">
          <a:xfrm rot="16200000" flipH="1">
            <a:off x="7885906" y="3086894"/>
            <a:ext cx="457994" cy="2278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5638800" y="4876800"/>
            <a:ext cx="83820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15"/>
          <p:cNvSpPr/>
          <p:nvPr/>
        </p:nvSpPr>
        <p:spPr>
          <a:xfrm>
            <a:off x="3290596" y="5206424"/>
            <a:ext cx="2500604" cy="584776"/>
          </a:xfrm>
          <a:prstGeom prst="rect">
            <a:avLst/>
          </a:prstGeom>
        </p:spPr>
        <p:txBody>
          <a:bodyPr wrap="none">
            <a:spAutoFit/>
          </a:bodyPr>
          <a:lstStyle/>
          <a:p>
            <a:r>
              <a:rPr lang="x-none" sz="1600" dirty="0" smtClean="0">
                <a:solidFill>
                  <a:srgbClr val="2D2D8A"/>
                </a:solidFill>
              </a:rPr>
              <a:t>waarom meer kans</a:t>
            </a:r>
            <a:r>
              <a:rPr lang="en-US" sz="1600" dirty="0" smtClean="0">
                <a:solidFill>
                  <a:srgbClr val="2D2D8A"/>
                </a:solidFill>
              </a:rPr>
              <a:t> </a:t>
            </a:r>
          </a:p>
          <a:p>
            <a:r>
              <a:rPr lang="en-US" sz="1600" dirty="0" smtClean="0">
                <a:solidFill>
                  <a:srgbClr val="2D2D8A"/>
                </a:solidFill>
              </a:rPr>
              <a:t>op </a:t>
            </a:r>
            <a:r>
              <a:rPr lang="en-US" sz="1600" dirty="0" err="1" smtClean="0">
                <a:solidFill>
                  <a:srgbClr val="2D2D8A"/>
                </a:solidFill>
              </a:rPr>
              <a:t>lage</a:t>
            </a:r>
            <a:r>
              <a:rPr lang="en-US" sz="1600" dirty="0" smtClean="0">
                <a:solidFill>
                  <a:srgbClr val="2D2D8A"/>
                </a:solidFill>
              </a:rPr>
              <a:t> </a:t>
            </a:r>
            <a:r>
              <a:rPr lang="en-US" sz="1600" dirty="0" err="1" smtClean="0">
                <a:solidFill>
                  <a:srgbClr val="2D2D8A"/>
                </a:solidFill>
              </a:rPr>
              <a:t>energietoestand</a:t>
            </a:r>
            <a:r>
              <a:rPr lang="en-US" sz="1600" dirty="0" smtClean="0">
                <a:solidFill>
                  <a:srgbClr val="2D2D8A"/>
                </a:solidFill>
              </a:rPr>
              <a:t>?</a:t>
            </a:r>
            <a:endParaRPr lang="en-US" sz="1600" dirty="0">
              <a:solidFill>
                <a:srgbClr val="2D2D8A"/>
              </a:solidFill>
            </a:endParaRPr>
          </a:p>
        </p:txBody>
      </p:sp>
      <p:sp>
        <p:nvSpPr>
          <p:cNvPr id="4" name="Rectangle 3"/>
          <p:cNvSpPr/>
          <p:nvPr/>
        </p:nvSpPr>
        <p:spPr>
          <a:xfrm>
            <a:off x="9249256" y="5780648"/>
            <a:ext cx="5267324" cy="369332"/>
          </a:xfrm>
          <a:prstGeom prst="rect">
            <a:avLst/>
          </a:prstGeom>
        </p:spPr>
        <p:txBody>
          <a:bodyPr wrap="square">
            <a:spAutoFit/>
          </a:bodyPr>
          <a:lstStyle/>
          <a:p>
            <a:pPr algn="l"/>
            <a:r>
              <a:rPr lang="nl-NL" sz="1800" dirty="0">
                <a:solidFill>
                  <a:srgbClr val="000000"/>
                </a:solidFill>
              </a:rPr>
              <a:t>Gemiddelde bezetting van bepaald energieniveau</a:t>
            </a:r>
          </a:p>
        </p:txBody>
      </p:sp>
      <p:sp>
        <p:nvSpPr>
          <p:cNvPr id="15" name="Rectangle 14"/>
          <p:cNvSpPr/>
          <p:nvPr/>
        </p:nvSpPr>
        <p:spPr>
          <a:xfrm>
            <a:off x="3066011" y="5220488"/>
            <a:ext cx="2658117" cy="584775"/>
          </a:xfrm>
          <a:prstGeom prst="rect">
            <a:avLst/>
          </a:prstGeom>
          <a:solidFill>
            <a:schemeClr val="bg1"/>
          </a:solidFill>
        </p:spPr>
        <p:txBody>
          <a:bodyPr wrap="square">
            <a:spAutoFit/>
          </a:bodyPr>
          <a:lstStyle/>
          <a:p>
            <a:r>
              <a:rPr lang="en-US" sz="1600" dirty="0" err="1" smtClean="0">
                <a:solidFill>
                  <a:srgbClr val="2D2D8A"/>
                </a:solidFill>
              </a:rPr>
              <a:t>totale</a:t>
            </a:r>
            <a:r>
              <a:rPr lang="en-US" sz="1600" dirty="0" smtClean="0">
                <a:solidFill>
                  <a:srgbClr val="2D2D8A"/>
                </a:solidFill>
              </a:rPr>
              <a:t> </a:t>
            </a:r>
            <a:r>
              <a:rPr lang="en-US" sz="1600" dirty="0" err="1" smtClean="0">
                <a:solidFill>
                  <a:srgbClr val="2D2D8A"/>
                </a:solidFill>
              </a:rPr>
              <a:t>hoeveelheid</a:t>
            </a:r>
            <a:r>
              <a:rPr lang="en-US" sz="1600" dirty="0" smtClean="0">
                <a:solidFill>
                  <a:srgbClr val="2D2D8A"/>
                </a:solidFill>
              </a:rPr>
              <a:t> </a:t>
            </a:r>
            <a:r>
              <a:rPr lang="en-US" sz="1600" dirty="0" err="1" smtClean="0">
                <a:solidFill>
                  <a:srgbClr val="2D2D8A"/>
                </a:solidFill>
              </a:rPr>
              <a:t>energie</a:t>
            </a:r>
            <a:r>
              <a:rPr lang="en-US" sz="1600" dirty="0" smtClean="0">
                <a:solidFill>
                  <a:srgbClr val="2D2D8A"/>
                </a:solidFill>
              </a:rPr>
              <a:t> is </a:t>
            </a:r>
            <a:r>
              <a:rPr lang="en-US" sz="1600" dirty="0" err="1" smtClean="0">
                <a:solidFill>
                  <a:srgbClr val="2D2D8A"/>
                </a:solidFill>
              </a:rPr>
              <a:t>beperkt</a:t>
            </a:r>
            <a:endParaRPr lang="en-US" sz="1600" dirty="0">
              <a:solidFill>
                <a:srgbClr val="2D2D8A"/>
              </a:solidFill>
            </a:endParaRPr>
          </a:p>
        </p:txBody>
      </p:sp>
    </p:spTree>
    <p:extLst>
      <p:ext uri="{BB962C8B-B14F-4D97-AF65-F5344CB8AC3E}">
        <p14:creationId xmlns:p14="http://schemas.microsoft.com/office/powerpoint/2010/main" val="235251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Maxwell-Boltzmannstatistiek</a:t>
            </a:r>
            <a:r>
              <a:rPr lang="nl-NL" sz="2000" dirty="0" smtClean="0">
                <a:solidFill>
                  <a:srgbClr val="000000"/>
                </a:solidFill>
              </a:rPr>
              <a:t>: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118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Gemiddelde bezetting van bepaald energieniveau</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11" name="Picture 10"/>
          <p:cNvPicPr>
            <a:picLocks noChangeAspect="1"/>
          </p:cNvPicPr>
          <p:nvPr/>
        </p:nvPicPr>
        <p:blipFill>
          <a:blip r:embed="rId3"/>
          <a:stretch>
            <a:fillRect/>
          </a:stretch>
        </p:blipFill>
        <p:spPr>
          <a:xfrm>
            <a:off x="4830195" y="1066800"/>
            <a:ext cx="3710968" cy="2895600"/>
          </a:xfrm>
          <a:prstGeom prst="rect">
            <a:avLst/>
          </a:prstGeom>
        </p:spPr>
      </p:pic>
      <p:sp>
        <p:nvSpPr>
          <p:cNvPr id="12" name="Rectangle 11"/>
          <p:cNvSpPr/>
          <p:nvPr/>
        </p:nvSpPr>
        <p:spPr>
          <a:xfrm>
            <a:off x="2339752" y="6381328"/>
            <a:ext cx="6809928" cy="569387"/>
          </a:xfrm>
          <a:prstGeom prst="rect">
            <a:avLst/>
          </a:prstGeom>
        </p:spPr>
        <p:txBody>
          <a:bodyPr wrap="square">
            <a:spAutoFit/>
          </a:bodyPr>
          <a:lstStyle/>
          <a:p>
            <a:pPr algn="r"/>
            <a:r>
              <a:rPr lang="en-US" sz="1200" dirty="0">
                <a:solidFill>
                  <a:srgbClr val="000000"/>
                </a:solidFill>
                <a:hlinkClick r:id="rId4"/>
              </a:rPr>
              <a:t>http://hyperphysics.phy-astr.gsu.edu/hbase/quantum/disbol.html#c1</a:t>
            </a:r>
            <a:endParaRPr lang="en-US" sz="1200" dirty="0">
              <a:solidFill>
                <a:srgbClr val="000000"/>
              </a:solidFill>
            </a:endParaRPr>
          </a:p>
          <a:p>
            <a:pPr algn="r"/>
            <a:r>
              <a:rPr lang="en-US" sz="1200" dirty="0" smtClean="0">
                <a:solidFill>
                  <a:srgbClr val="000000"/>
                </a:solidFill>
                <a:hlinkClick r:id="rId4"/>
              </a:rPr>
              <a:t>http</a:t>
            </a:r>
            <a:r>
              <a:rPr lang="en-US" sz="1200" dirty="0">
                <a:solidFill>
                  <a:srgbClr val="000000"/>
                </a:solidFill>
                <a:hlinkClick r:id="rId4"/>
              </a:rPr>
              <a:t>://pcwww.liv.ac.uk/~</a:t>
            </a:r>
            <a:r>
              <a:rPr lang="en-US" sz="1200" dirty="0" smtClean="0">
                <a:solidFill>
                  <a:srgbClr val="000000"/>
                </a:solidFill>
                <a:hlinkClick r:id="rId4"/>
              </a:rPr>
              <a:t>awolski/Teaching/Liverpool/PHYS393/StatisticalPhysics-Part3-Handout.pdf</a:t>
            </a:r>
          </a:p>
          <a:p>
            <a:pPr algn="r"/>
            <a:endParaRPr lang="en-US" sz="700" dirty="0">
              <a:solidFill>
                <a:srgbClr val="000000"/>
              </a:solidFill>
            </a:endParaRPr>
          </a:p>
        </p:txBody>
      </p:sp>
      <p:pic>
        <p:nvPicPr>
          <p:cNvPr id="14" name="Picture 13"/>
          <p:cNvPicPr>
            <a:picLocks noChangeAspect="1"/>
          </p:cNvPicPr>
          <p:nvPr/>
        </p:nvPicPr>
        <p:blipFill>
          <a:blip r:embed="rId5"/>
          <a:stretch>
            <a:fillRect/>
          </a:stretch>
        </p:blipFill>
        <p:spPr>
          <a:xfrm>
            <a:off x="609600" y="4038600"/>
            <a:ext cx="4572000" cy="2375297"/>
          </a:xfrm>
          <a:prstGeom prst="rect">
            <a:avLst/>
          </a:prstGeom>
        </p:spPr>
      </p:pic>
      <p:sp>
        <p:nvSpPr>
          <p:cNvPr id="15" name="Rectangle 14"/>
          <p:cNvSpPr/>
          <p:nvPr/>
        </p:nvSpPr>
        <p:spPr>
          <a:xfrm>
            <a:off x="1143000" y="1752600"/>
            <a:ext cx="2981931" cy="923330"/>
          </a:xfrm>
          <a:prstGeom prst="rect">
            <a:avLst/>
          </a:prstGeom>
        </p:spPr>
        <p:txBody>
          <a:bodyPr wrap="none">
            <a:spAutoFit/>
          </a:bodyPr>
          <a:lstStyle/>
          <a:p>
            <a:r>
              <a:rPr lang="nl-NL" sz="1800" dirty="0" smtClean="0">
                <a:solidFill>
                  <a:srgbClr val="000000"/>
                </a:solidFill>
              </a:rPr>
              <a:t>26 manieren voor verdeling</a:t>
            </a:r>
          </a:p>
          <a:p>
            <a:r>
              <a:rPr lang="nl-NL" sz="1800" dirty="0" smtClean="0">
                <a:solidFill>
                  <a:srgbClr val="000000"/>
                </a:solidFill>
              </a:rPr>
              <a:t>van 9 eenheden energie</a:t>
            </a:r>
          </a:p>
          <a:p>
            <a:r>
              <a:rPr lang="nl-NL" sz="1800" dirty="0" smtClean="0">
                <a:solidFill>
                  <a:srgbClr val="000000"/>
                </a:solidFill>
              </a:rPr>
              <a:t>over 6 deeltjes</a:t>
            </a:r>
            <a:endParaRPr lang="en-US" sz="1800" dirty="0">
              <a:solidFill>
                <a:srgbClr val="000000"/>
              </a:solidFill>
            </a:endParaRPr>
          </a:p>
        </p:txBody>
      </p:sp>
      <p:sp>
        <p:nvSpPr>
          <p:cNvPr id="16" name="Rectangle 15"/>
          <p:cNvSpPr/>
          <p:nvPr/>
        </p:nvSpPr>
        <p:spPr>
          <a:xfrm>
            <a:off x="1040220" y="2895600"/>
            <a:ext cx="3074580" cy="646331"/>
          </a:xfrm>
          <a:prstGeom prst="rect">
            <a:avLst/>
          </a:prstGeom>
        </p:spPr>
        <p:txBody>
          <a:bodyPr wrap="none">
            <a:spAutoFit/>
          </a:bodyPr>
          <a:lstStyle/>
          <a:p>
            <a:r>
              <a:rPr lang="nl-NL" sz="1800" dirty="0" smtClean="0">
                <a:solidFill>
                  <a:srgbClr val="2D2D8A"/>
                </a:solidFill>
              </a:rPr>
              <a:t>onderscheidbare deeltjes </a:t>
            </a:r>
            <a:r>
              <a:rPr lang="nl-NL" sz="1800" dirty="0" smtClean="0">
                <a:solidFill>
                  <a:srgbClr val="2D2D8A"/>
                </a:solidFill>
                <a:latin typeface="Wingdings"/>
                <a:ea typeface="Wingdings"/>
                <a:cs typeface="Wingdings"/>
              </a:rPr>
              <a:t></a:t>
            </a:r>
            <a:endParaRPr lang="en-US" sz="1800" dirty="0" smtClean="0">
              <a:solidFill>
                <a:srgbClr val="2D2D8A"/>
              </a:solidFill>
            </a:endParaRPr>
          </a:p>
          <a:p>
            <a:r>
              <a:rPr lang="en-US" sz="1800" dirty="0" smtClean="0">
                <a:solidFill>
                  <a:srgbClr val="2D2D8A"/>
                </a:solidFill>
              </a:rPr>
              <a:t>2002 </a:t>
            </a:r>
            <a:r>
              <a:rPr lang="en-US" sz="1800" dirty="0" err="1" smtClean="0">
                <a:solidFill>
                  <a:srgbClr val="2D2D8A"/>
                </a:solidFill>
              </a:rPr>
              <a:t>manieren</a:t>
            </a:r>
            <a:endParaRPr lang="en-US" sz="1800" dirty="0">
              <a:solidFill>
                <a:srgbClr val="2D2D8A"/>
              </a:solidFill>
            </a:endParaRPr>
          </a:p>
        </p:txBody>
      </p:sp>
    </p:spTree>
    <p:extLst>
      <p:ext uri="{BB962C8B-B14F-4D97-AF65-F5344CB8AC3E}">
        <p14:creationId xmlns:p14="http://schemas.microsoft.com/office/powerpoint/2010/main" val="124867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51520" y="2743200"/>
            <a:ext cx="4394506" cy="3541204"/>
          </a:xfrm>
          <a:prstGeom prst="rect">
            <a:avLst/>
          </a:prstGeom>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Maxwell-Boltzmannstatistiek</a:t>
            </a:r>
            <a:r>
              <a:rPr lang="nl-NL" sz="2000" dirty="0" smtClean="0">
                <a:solidFill>
                  <a:srgbClr val="000000"/>
                </a:solidFill>
              </a:rPr>
              <a:t>: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Statistiek bezetting beschreven door kansverdeling</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11" name="Picture 10"/>
          <p:cNvPicPr>
            <a:picLocks noChangeAspect="1"/>
          </p:cNvPicPr>
          <p:nvPr/>
        </p:nvPicPr>
        <p:blipFill>
          <a:blip r:embed="rId3"/>
          <a:stretch>
            <a:fillRect/>
          </a:stretch>
        </p:blipFill>
        <p:spPr>
          <a:xfrm>
            <a:off x="5123165" y="1066800"/>
            <a:ext cx="3417997" cy="2667000"/>
          </a:xfrm>
          <a:prstGeom prst="rect">
            <a:avLst/>
          </a:prstGeom>
        </p:spPr>
      </p:pic>
      <p:sp>
        <p:nvSpPr>
          <p:cNvPr id="12" name="Rectangle 11"/>
          <p:cNvSpPr/>
          <p:nvPr/>
        </p:nvSpPr>
        <p:spPr>
          <a:xfrm>
            <a:off x="646112" y="6234117"/>
            <a:ext cx="8534400" cy="723275"/>
          </a:xfrm>
          <a:prstGeom prst="rect">
            <a:avLst/>
          </a:prstGeom>
        </p:spPr>
        <p:txBody>
          <a:bodyPr wrap="square">
            <a:spAutoFit/>
          </a:bodyPr>
          <a:lstStyle/>
          <a:p>
            <a:pPr algn="r"/>
            <a:r>
              <a:rPr lang="en-US" sz="1200" dirty="0" smtClean="0">
                <a:solidFill>
                  <a:srgbClr val="000000"/>
                </a:solidFill>
                <a:hlinkClick r:id="rId4"/>
              </a:rPr>
              <a:t>http://hyperphysics.phy-astr.gsu.edu/hbase/quantum/disbol.html</a:t>
            </a:r>
            <a:endParaRPr lang="en-US" sz="1200" dirty="0" smtClean="0">
              <a:solidFill>
                <a:srgbClr val="000000"/>
              </a:solidFill>
            </a:endParaRPr>
          </a:p>
          <a:p>
            <a:pPr algn="r"/>
            <a:r>
              <a:rPr lang="en-US" sz="1100" dirty="0" smtClean="0">
                <a:solidFill>
                  <a:srgbClr val="000000"/>
                </a:solidFill>
                <a:hlinkClick r:id="rId4"/>
              </a:rPr>
              <a:t>http://www.gitam.edu/eresource/Engg_Phys/semester_2/mod_phys/dist_func.htm</a:t>
            </a:r>
          </a:p>
          <a:p>
            <a:pPr algn="r"/>
            <a:r>
              <a:rPr lang="en-US" sz="1100" dirty="0">
                <a:solidFill>
                  <a:srgbClr val="000000"/>
                </a:solidFill>
                <a:hlinkClick r:id="rId5"/>
              </a:rPr>
              <a:t>http://pcwww.liv.ac.uk/~awolski/Teaching/Liverpool/PHYS393/StatisticalPhysics-Part3-Handout.pdf</a:t>
            </a:r>
          </a:p>
          <a:p>
            <a:pPr algn="r"/>
            <a:endParaRPr lang="en-US" sz="700" dirty="0">
              <a:solidFill>
                <a:srgbClr val="000000"/>
              </a:solidFill>
            </a:endParaRPr>
          </a:p>
        </p:txBody>
      </p:sp>
      <p:sp>
        <p:nvSpPr>
          <p:cNvPr id="13" name="Rectangle 12"/>
          <p:cNvSpPr/>
          <p:nvPr/>
        </p:nvSpPr>
        <p:spPr>
          <a:xfrm>
            <a:off x="4933819" y="4038600"/>
            <a:ext cx="3829181" cy="369332"/>
          </a:xfrm>
          <a:prstGeom prst="rect">
            <a:avLst/>
          </a:prstGeom>
        </p:spPr>
        <p:txBody>
          <a:bodyPr wrap="none">
            <a:spAutoFit/>
          </a:bodyPr>
          <a:lstStyle/>
          <a:p>
            <a:r>
              <a:rPr lang="nl-NL" sz="1800" dirty="0" smtClean="0">
                <a:solidFill>
                  <a:srgbClr val="000000"/>
                </a:solidFill>
              </a:rPr>
              <a:t>identieke, onderscheidbare deeltjes</a:t>
            </a:r>
            <a:endParaRPr lang="en-US" sz="1800" dirty="0">
              <a:solidFill>
                <a:srgbClr val="000000"/>
              </a:solidFill>
            </a:endParaRPr>
          </a:p>
        </p:txBody>
      </p:sp>
    </p:spTree>
    <p:extLst>
      <p:ext uri="{BB962C8B-B14F-4D97-AF65-F5344CB8AC3E}">
        <p14:creationId xmlns:p14="http://schemas.microsoft.com/office/powerpoint/2010/main" val="3448147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Fermi-Dirac statistiek: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7" name="Rectangle 6"/>
          <p:cNvSpPr/>
          <p:nvPr/>
        </p:nvSpPr>
        <p:spPr>
          <a:xfrm>
            <a:off x="4997301" y="4667071"/>
            <a:ext cx="3716357" cy="1938992"/>
          </a:xfrm>
          <a:prstGeom prst="rect">
            <a:avLst/>
          </a:prstGeom>
        </p:spPr>
        <p:txBody>
          <a:bodyPr wrap="none">
            <a:spAutoFit/>
          </a:bodyPr>
          <a:lstStyle/>
          <a:p>
            <a:r>
              <a:rPr lang="nl-NL" sz="1800" dirty="0" smtClean="0">
                <a:solidFill>
                  <a:srgbClr val="800000"/>
                </a:solidFill>
              </a:rPr>
              <a:t>(</a:t>
            </a:r>
            <a:r>
              <a:rPr lang="nl-NL" sz="1800" dirty="0" err="1" smtClean="0">
                <a:solidFill>
                  <a:srgbClr val="800000"/>
                </a:solidFill>
              </a:rPr>
              <a:t>Pauli</a:t>
            </a:r>
            <a:r>
              <a:rPr lang="nl-NL" sz="1800" dirty="0" smtClean="0">
                <a:solidFill>
                  <a:srgbClr val="800000"/>
                </a:solidFill>
              </a:rPr>
              <a:t>) voor spin ½: </a:t>
            </a:r>
          </a:p>
          <a:p>
            <a:r>
              <a:rPr lang="nl-NL" sz="1800" dirty="0" smtClean="0">
                <a:solidFill>
                  <a:srgbClr val="800000"/>
                </a:solidFill>
              </a:rPr>
              <a:t>maximaal twee </a:t>
            </a:r>
            <a:r>
              <a:rPr lang="nl-NL" sz="1800" dirty="0" err="1" smtClean="0">
                <a:solidFill>
                  <a:srgbClr val="800000"/>
                </a:solidFill>
              </a:rPr>
              <a:t>e</a:t>
            </a:r>
            <a:r>
              <a:rPr lang="nl-NL" sz="1800" baseline="30000" dirty="0" smtClean="0">
                <a:solidFill>
                  <a:srgbClr val="800000"/>
                </a:solidFill>
              </a:rPr>
              <a:t>-</a:t>
            </a:r>
            <a:r>
              <a:rPr lang="nl-NL" sz="1800" dirty="0" smtClean="0">
                <a:solidFill>
                  <a:srgbClr val="800000"/>
                </a:solidFill>
              </a:rPr>
              <a:t> </a:t>
            </a:r>
          </a:p>
          <a:p>
            <a:r>
              <a:rPr lang="nl-NL" sz="1800" dirty="0" smtClean="0">
                <a:solidFill>
                  <a:srgbClr val="800000"/>
                </a:solidFill>
              </a:rPr>
              <a:t>per energieniveau</a:t>
            </a:r>
          </a:p>
          <a:p>
            <a:r>
              <a:rPr lang="nl-NL" sz="1800" dirty="0" smtClean="0">
                <a:solidFill>
                  <a:srgbClr val="800000"/>
                </a:solidFill>
                <a:latin typeface="Wingdings"/>
                <a:ea typeface="Wingdings"/>
                <a:cs typeface="Wingdings"/>
              </a:rPr>
              <a:t></a:t>
            </a:r>
            <a:endParaRPr lang="nl-NL" sz="1800" dirty="0" smtClean="0">
              <a:solidFill>
                <a:srgbClr val="800000"/>
              </a:solidFill>
            </a:endParaRPr>
          </a:p>
          <a:p>
            <a:endParaRPr lang="nl-NL" sz="1200" dirty="0" smtClean="0">
              <a:solidFill>
                <a:srgbClr val="800000"/>
              </a:solidFill>
              <a:latin typeface="Wingdings"/>
              <a:ea typeface="Wingdings"/>
              <a:cs typeface="Wingdings"/>
            </a:endParaRPr>
          </a:p>
          <a:p>
            <a:r>
              <a:rPr lang="nl-NL" sz="1800" dirty="0" smtClean="0">
                <a:solidFill>
                  <a:srgbClr val="800000"/>
                </a:solidFill>
                <a:latin typeface="Wingdings"/>
                <a:ea typeface="Wingdings"/>
                <a:cs typeface="Wingdings"/>
              </a:rPr>
              <a:t></a:t>
            </a:r>
            <a:r>
              <a:rPr lang="nl-NL" sz="1800" dirty="0" smtClean="0">
                <a:solidFill>
                  <a:srgbClr val="800000"/>
                </a:solidFill>
              </a:rPr>
              <a:t> andere verdelingen uitgesloten!</a:t>
            </a:r>
          </a:p>
          <a:p>
            <a:endParaRPr lang="en-US" sz="1800" dirty="0">
              <a:solidFill>
                <a:srgbClr val="800000"/>
              </a:solidFill>
            </a:endParaRPr>
          </a:p>
        </p:txBody>
      </p:sp>
      <p:pic>
        <p:nvPicPr>
          <p:cNvPr id="9" name="Picture 8"/>
          <p:cNvPicPr>
            <a:picLocks noChangeAspect="1"/>
          </p:cNvPicPr>
          <p:nvPr/>
        </p:nvPicPr>
        <p:blipFill>
          <a:blip r:embed="rId3"/>
          <a:stretch>
            <a:fillRect/>
          </a:stretch>
        </p:blipFill>
        <p:spPr>
          <a:xfrm>
            <a:off x="5762770" y="762000"/>
            <a:ext cx="2619230" cy="3048000"/>
          </a:xfrm>
          <a:prstGeom prst="rect">
            <a:avLst/>
          </a:prstGeom>
        </p:spPr>
      </p:pic>
      <p:sp>
        <p:nvSpPr>
          <p:cNvPr id="11"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Kwantumstatistiek: bezetting door </a:t>
            </a:r>
            <a:r>
              <a:rPr lang="nl-NL" dirty="0" err="1" smtClean="0">
                <a:solidFill>
                  <a:srgbClr val="000000"/>
                </a:solidFill>
              </a:rPr>
              <a:t>fermionen</a:t>
            </a:r>
            <a:endParaRPr lang="nl-NL" dirty="0">
              <a:solidFill>
                <a:srgbClr val="000000"/>
              </a:solidFill>
            </a:endParaRPr>
          </a:p>
        </p:txBody>
      </p:sp>
      <p:pic>
        <p:nvPicPr>
          <p:cNvPr id="12" name="Picture 11"/>
          <p:cNvPicPr>
            <a:picLocks noChangeAspect="1"/>
          </p:cNvPicPr>
          <p:nvPr/>
        </p:nvPicPr>
        <p:blipFill>
          <a:blip r:embed="rId4"/>
          <a:stretch>
            <a:fillRect/>
          </a:stretch>
        </p:blipFill>
        <p:spPr>
          <a:xfrm>
            <a:off x="1066800" y="3124200"/>
            <a:ext cx="3505200" cy="3530600"/>
          </a:xfrm>
          <a:prstGeom prst="rect">
            <a:avLst/>
          </a:prstGeom>
        </p:spPr>
      </p:pic>
      <p:sp>
        <p:nvSpPr>
          <p:cNvPr id="14" name="Rectangle 13"/>
          <p:cNvSpPr/>
          <p:nvPr/>
        </p:nvSpPr>
        <p:spPr>
          <a:xfrm>
            <a:off x="862237" y="1676400"/>
            <a:ext cx="3636107" cy="923330"/>
          </a:xfrm>
          <a:prstGeom prst="rect">
            <a:avLst/>
          </a:prstGeom>
        </p:spPr>
        <p:txBody>
          <a:bodyPr wrap="none">
            <a:spAutoFit/>
          </a:bodyPr>
          <a:lstStyle/>
          <a:p>
            <a:r>
              <a:rPr lang="nl-NL" sz="1800" dirty="0" smtClean="0">
                <a:solidFill>
                  <a:srgbClr val="2D2D8A"/>
                </a:solidFill>
              </a:rPr>
              <a:t>6 </a:t>
            </a:r>
            <a:r>
              <a:rPr lang="nl-NL" sz="1800" i="1" dirty="0" smtClean="0">
                <a:solidFill>
                  <a:srgbClr val="2D2D8A"/>
                </a:solidFill>
              </a:rPr>
              <a:t>on</a:t>
            </a:r>
            <a:r>
              <a:rPr lang="nl-NL" sz="1800" dirty="0" smtClean="0">
                <a:solidFill>
                  <a:srgbClr val="2D2D8A"/>
                </a:solidFill>
              </a:rPr>
              <a:t>onderscheidbare deeltjes </a:t>
            </a:r>
            <a:r>
              <a:rPr lang="nl-NL" sz="1800" dirty="0" smtClean="0">
                <a:solidFill>
                  <a:srgbClr val="2D2D8A"/>
                </a:solidFill>
                <a:latin typeface="Wingdings"/>
                <a:ea typeface="Wingdings"/>
                <a:cs typeface="Wingdings"/>
              </a:rPr>
              <a:t></a:t>
            </a:r>
            <a:endParaRPr lang="en-US" sz="1800" dirty="0" smtClean="0">
              <a:solidFill>
                <a:srgbClr val="2D2D8A"/>
              </a:solidFill>
            </a:endParaRPr>
          </a:p>
          <a:p>
            <a:r>
              <a:rPr lang="en-US" sz="1800" dirty="0" err="1" smtClean="0">
                <a:solidFill>
                  <a:srgbClr val="2D2D8A"/>
                </a:solidFill>
              </a:rPr>
              <a:t>slechts</a:t>
            </a:r>
            <a:r>
              <a:rPr lang="en-US" sz="1800" dirty="0" smtClean="0">
                <a:solidFill>
                  <a:srgbClr val="2D2D8A"/>
                </a:solidFill>
              </a:rPr>
              <a:t> </a:t>
            </a:r>
            <a:r>
              <a:rPr lang="en-US" sz="1800" b="1" dirty="0" smtClean="0">
                <a:solidFill>
                  <a:srgbClr val="2D2D8A"/>
                </a:solidFill>
              </a:rPr>
              <a:t>5</a:t>
            </a:r>
            <a:r>
              <a:rPr lang="en-US" sz="1800" dirty="0" smtClean="0">
                <a:solidFill>
                  <a:srgbClr val="2D2D8A"/>
                </a:solidFill>
              </a:rPr>
              <a:t> </a:t>
            </a:r>
            <a:r>
              <a:rPr lang="en-US" sz="1800" dirty="0" err="1" smtClean="0">
                <a:solidFill>
                  <a:srgbClr val="2D2D8A"/>
                </a:solidFill>
              </a:rPr>
              <a:t>manieren</a:t>
            </a:r>
            <a:r>
              <a:rPr lang="en-US" sz="1800" dirty="0" smtClean="0">
                <a:solidFill>
                  <a:srgbClr val="2D2D8A"/>
                </a:solidFill>
              </a:rPr>
              <a:t> </a:t>
            </a:r>
            <a:r>
              <a:rPr lang="en-US" sz="1800" dirty="0" err="1" smtClean="0">
                <a:solidFill>
                  <a:srgbClr val="2D2D8A"/>
                </a:solidFill>
              </a:rPr>
              <a:t>voor</a:t>
            </a:r>
            <a:r>
              <a:rPr lang="en-US" sz="1800" dirty="0" smtClean="0">
                <a:solidFill>
                  <a:srgbClr val="2D2D8A"/>
                </a:solidFill>
              </a:rPr>
              <a:t> </a:t>
            </a:r>
            <a:r>
              <a:rPr lang="en-US" sz="1800" dirty="0" err="1" smtClean="0">
                <a:solidFill>
                  <a:srgbClr val="2D2D8A"/>
                </a:solidFill>
              </a:rPr>
              <a:t>verdeling</a:t>
            </a:r>
            <a:endParaRPr lang="en-US" sz="1800" dirty="0" smtClean="0">
              <a:solidFill>
                <a:srgbClr val="2D2D8A"/>
              </a:solidFill>
            </a:endParaRPr>
          </a:p>
          <a:p>
            <a:r>
              <a:rPr lang="en-US" sz="1800" dirty="0" smtClean="0">
                <a:solidFill>
                  <a:srgbClr val="2D2D8A"/>
                </a:solidFill>
              </a:rPr>
              <a:t>van 9 </a:t>
            </a:r>
            <a:r>
              <a:rPr lang="en-US" sz="1800" dirty="0" err="1" smtClean="0">
                <a:solidFill>
                  <a:srgbClr val="2D2D8A"/>
                </a:solidFill>
              </a:rPr>
              <a:t>eenheden</a:t>
            </a:r>
            <a:r>
              <a:rPr lang="en-US" sz="1800" dirty="0" smtClean="0">
                <a:solidFill>
                  <a:srgbClr val="2D2D8A"/>
                </a:solidFill>
              </a:rPr>
              <a:t> </a:t>
            </a:r>
            <a:r>
              <a:rPr lang="en-US" sz="1800" dirty="0" err="1" smtClean="0">
                <a:solidFill>
                  <a:srgbClr val="2D2D8A"/>
                </a:solidFill>
              </a:rPr>
              <a:t>energie</a:t>
            </a:r>
            <a:endParaRPr lang="en-US" sz="1800" dirty="0" smtClean="0">
              <a:solidFill>
                <a:srgbClr val="2D2D8A"/>
              </a:solidFill>
            </a:endParaRPr>
          </a:p>
        </p:txBody>
      </p:sp>
      <p:sp>
        <p:nvSpPr>
          <p:cNvPr id="15" name="Rectangle 14"/>
          <p:cNvSpPr/>
          <p:nvPr/>
        </p:nvSpPr>
        <p:spPr>
          <a:xfrm>
            <a:off x="4132627" y="6400800"/>
            <a:ext cx="398592" cy="276999"/>
          </a:xfrm>
          <a:prstGeom prst="rect">
            <a:avLst/>
          </a:prstGeom>
        </p:spPr>
        <p:txBody>
          <a:bodyPr wrap="none">
            <a:spAutoFit/>
          </a:bodyPr>
          <a:lstStyle/>
          <a:p>
            <a:r>
              <a:rPr lang="nl-NL" sz="1200" dirty="0" smtClean="0">
                <a:solidFill>
                  <a:srgbClr val="B50620"/>
                </a:solidFill>
              </a:rPr>
              <a:t>9/5</a:t>
            </a:r>
            <a:endParaRPr lang="en-US" sz="1200" dirty="0">
              <a:solidFill>
                <a:srgbClr val="B50620"/>
              </a:solidFill>
            </a:endParaRPr>
          </a:p>
        </p:txBody>
      </p:sp>
      <p:sp>
        <p:nvSpPr>
          <p:cNvPr id="16" name="Rectangle 15"/>
          <p:cNvSpPr/>
          <p:nvPr/>
        </p:nvSpPr>
        <p:spPr>
          <a:xfrm>
            <a:off x="4231781" y="6248400"/>
            <a:ext cx="398592" cy="276999"/>
          </a:xfrm>
          <a:prstGeom prst="rect">
            <a:avLst/>
          </a:prstGeom>
        </p:spPr>
        <p:txBody>
          <a:bodyPr wrap="none">
            <a:spAutoFit/>
          </a:bodyPr>
          <a:lstStyle/>
          <a:p>
            <a:r>
              <a:rPr lang="nl-NL" sz="1200" dirty="0" smtClean="0">
                <a:solidFill>
                  <a:srgbClr val="B50620"/>
                </a:solidFill>
              </a:rPr>
              <a:t>8/5</a:t>
            </a:r>
            <a:endParaRPr lang="en-US" sz="1200" dirty="0">
              <a:solidFill>
                <a:srgbClr val="B50620"/>
              </a:solidFill>
            </a:endParaRPr>
          </a:p>
        </p:txBody>
      </p:sp>
      <p:sp>
        <p:nvSpPr>
          <p:cNvPr id="17" name="Rectangle 16"/>
          <p:cNvSpPr/>
          <p:nvPr/>
        </p:nvSpPr>
        <p:spPr>
          <a:xfrm>
            <a:off x="4307981" y="6096000"/>
            <a:ext cx="398592" cy="276999"/>
          </a:xfrm>
          <a:prstGeom prst="rect">
            <a:avLst/>
          </a:prstGeom>
        </p:spPr>
        <p:txBody>
          <a:bodyPr wrap="none">
            <a:spAutoFit/>
          </a:bodyPr>
          <a:lstStyle/>
          <a:p>
            <a:r>
              <a:rPr lang="nl-NL" sz="1200" dirty="0" smtClean="0">
                <a:solidFill>
                  <a:srgbClr val="B50620"/>
                </a:solidFill>
              </a:rPr>
              <a:t>6/5</a:t>
            </a:r>
            <a:endParaRPr lang="en-US" sz="1200" dirty="0">
              <a:solidFill>
                <a:srgbClr val="B50620"/>
              </a:solidFill>
            </a:endParaRPr>
          </a:p>
        </p:txBody>
      </p:sp>
      <p:sp>
        <p:nvSpPr>
          <p:cNvPr id="18" name="Rectangle 17"/>
          <p:cNvSpPr/>
          <p:nvPr/>
        </p:nvSpPr>
        <p:spPr>
          <a:xfrm>
            <a:off x="4231781" y="5960421"/>
            <a:ext cx="398592" cy="276999"/>
          </a:xfrm>
          <a:prstGeom prst="rect">
            <a:avLst/>
          </a:prstGeom>
        </p:spPr>
        <p:txBody>
          <a:bodyPr wrap="none">
            <a:spAutoFit/>
          </a:bodyPr>
          <a:lstStyle/>
          <a:p>
            <a:r>
              <a:rPr lang="nl-NL" sz="1200" dirty="0" smtClean="0">
                <a:solidFill>
                  <a:srgbClr val="B50620"/>
                </a:solidFill>
              </a:rPr>
              <a:t>4/5</a:t>
            </a:r>
            <a:endParaRPr lang="en-US" sz="1200" dirty="0">
              <a:solidFill>
                <a:srgbClr val="B50620"/>
              </a:solidFill>
            </a:endParaRPr>
          </a:p>
        </p:txBody>
      </p:sp>
      <p:sp>
        <p:nvSpPr>
          <p:cNvPr id="19" name="Rectangle 18"/>
          <p:cNvSpPr/>
          <p:nvPr/>
        </p:nvSpPr>
        <p:spPr>
          <a:xfrm>
            <a:off x="4155581" y="5819001"/>
            <a:ext cx="398592" cy="276999"/>
          </a:xfrm>
          <a:prstGeom prst="rect">
            <a:avLst/>
          </a:prstGeom>
        </p:spPr>
        <p:txBody>
          <a:bodyPr wrap="none">
            <a:spAutoFit/>
          </a:bodyPr>
          <a:lstStyle/>
          <a:p>
            <a:r>
              <a:rPr lang="nl-NL" sz="1200" dirty="0" smtClean="0">
                <a:solidFill>
                  <a:srgbClr val="B50620"/>
                </a:solidFill>
              </a:rPr>
              <a:t>2/5</a:t>
            </a:r>
            <a:endParaRPr lang="en-US" sz="1200" dirty="0">
              <a:solidFill>
                <a:srgbClr val="B50620"/>
              </a:solidFill>
            </a:endParaRPr>
          </a:p>
        </p:txBody>
      </p:sp>
      <p:sp>
        <p:nvSpPr>
          <p:cNvPr id="20" name="Rectangle 19"/>
          <p:cNvSpPr/>
          <p:nvPr/>
        </p:nvSpPr>
        <p:spPr>
          <a:xfrm>
            <a:off x="4044285" y="5687803"/>
            <a:ext cx="398592" cy="276999"/>
          </a:xfrm>
          <a:prstGeom prst="rect">
            <a:avLst/>
          </a:prstGeom>
        </p:spPr>
        <p:txBody>
          <a:bodyPr wrap="none">
            <a:spAutoFit/>
          </a:bodyPr>
          <a:lstStyle/>
          <a:p>
            <a:r>
              <a:rPr lang="nl-NL" sz="1200" dirty="0" smtClean="0">
                <a:solidFill>
                  <a:srgbClr val="B50620"/>
                </a:solidFill>
              </a:rPr>
              <a:t>1/5</a:t>
            </a:r>
            <a:endParaRPr lang="en-US" sz="1200" dirty="0">
              <a:solidFill>
                <a:srgbClr val="B50620"/>
              </a:solidFill>
            </a:endParaRPr>
          </a:p>
        </p:txBody>
      </p:sp>
      <p:cxnSp>
        <p:nvCxnSpPr>
          <p:cNvPr id="22" name="Straight Arrow Connector 21"/>
          <p:cNvCxnSpPr/>
          <p:nvPr/>
        </p:nvCxnSpPr>
        <p:spPr bwMode="auto">
          <a:xfrm flipV="1">
            <a:off x="4343400" y="3276600"/>
            <a:ext cx="2895600" cy="2438400"/>
          </a:xfrm>
          <a:prstGeom prst="straightConnector1">
            <a:avLst/>
          </a:prstGeom>
          <a:solidFill>
            <a:schemeClr val="accent1"/>
          </a:solidFill>
          <a:ln w="952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Fermi-Dirac statistiek: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8" name="Picture 7"/>
          <p:cNvPicPr>
            <a:picLocks noChangeAspect="1"/>
          </p:cNvPicPr>
          <p:nvPr/>
        </p:nvPicPr>
        <p:blipFill>
          <a:blip r:embed="rId3"/>
          <a:stretch>
            <a:fillRect/>
          </a:stretch>
        </p:blipFill>
        <p:spPr>
          <a:xfrm>
            <a:off x="387269" y="2590800"/>
            <a:ext cx="5403931" cy="3429000"/>
          </a:xfrm>
          <a:prstGeom prst="rect">
            <a:avLst/>
          </a:prstGeom>
        </p:spPr>
      </p:pic>
      <p:sp>
        <p:nvSpPr>
          <p:cNvPr id="7" name="Rectangle 6"/>
          <p:cNvSpPr/>
          <p:nvPr/>
        </p:nvSpPr>
        <p:spPr>
          <a:xfrm>
            <a:off x="5334000" y="3969603"/>
            <a:ext cx="3641041" cy="830997"/>
          </a:xfrm>
          <a:prstGeom prst="rect">
            <a:avLst/>
          </a:prstGeom>
        </p:spPr>
        <p:txBody>
          <a:bodyPr wrap="none">
            <a:spAutoFit/>
          </a:bodyPr>
          <a:lstStyle/>
          <a:p>
            <a:pPr algn="r"/>
            <a:r>
              <a:rPr lang="nl-NL" sz="1600" dirty="0" smtClean="0">
                <a:solidFill>
                  <a:srgbClr val="000000"/>
                </a:solidFill>
              </a:rPr>
              <a:t>identieke, </a:t>
            </a:r>
            <a:r>
              <a:rPr lang="nl-NL" sz="1600" i="1" dirty="0" smtClean="0">
                <a:solidFill>
                  <a:srgbClr val="000000"/>
                </a:solidFill>
              </a:rPr>
              <a:t>on</a:t>
            </a:r>
            <a:r>
              <a:rPr lang="nl-NL" sz="1600" dirty="0" smtClean="0">
                <a:solidFill>
                  <a:srgbClr val="000000"/>
                </a:solidFill>
              </a:rPr>
              <a:t>onderscheidbare deeltjes </a:t>
            </a:r>
          </a:p>
          <a:p>
            <a:pPr algn="r"/>
            <a:r>
              <a:rPr lang="nl-NL" sz="1600" dirty="0" smtClean="0">
                <a:solidFill>
                  <a:srgbClr val="000000"/>
                </a:solidFill>
              </a:rPr>
              <a:t>met spin ½ </a:t>
            </a:r>
          </a:p>
          <a:p>
            <a:pPr algn="r"/>
            <a:r>
              <a:rPr lang="nl-NL" sz="1600" dirty="0" smtClean="0">
                <a:solidFill>
                  <a:srgbClr val="000000"/>
                </a:solidFill>
              </a:rPr>
              <a:t>(</a:t>
            </a:r>
            <a:r>
              <a:rPr lang="nl-NL" sz="1600" dirty="0" err="1" smtClean="0">
                <a:solidFill>
                  <a:srgbClr val="000000"/>
                </a:solidFill>
              </a:rPr>
              <a:t>Fermionen</a:t>
            </a:r>
            <a:r>
              <a:rPr lang="nl-NL" sz="1600" dirty="0" smtClean="0">
                <a:solidFill>
                  <a:srgbClr val="000000"/>
                </a:solidFill>
              </a:rPr>
              <a:t>: protonen, neutronen, </a:t>
            </a:r>
            <a:r>
              <a:rPr lang="nl-NL" sz="1600" dirty="0" err="1" smtClean="0">
                <a:solidFill>
                  <a:srgbClr val="000000"/>
                </a:solidFill>
              </a:rPr>
              <a:t>e</a:t>
            </a:r>
            <a:r>
              <a:rPr lang="nl-NL" sz="1600" baseline="30000" dirty="0" err="1" smtClean="0">
                <a:solidFill>
                  <a:srgbClr val="000000"/>
                </a:solidFill>
              </a:rPr>
              <a:t>-</a:t>
            </a:r>
            <a:r>
              <a:rPr lang="nl-NL" sz="1600" dirty="0" smtClean="0">
                <a:solidFill>
                  <a:srgbClr val="000000"/>
                </a:solidFill>
              </a:rPr>
              <a:t>)</a:t>
            </a:r>
            <a:endParaRPr lang="en-US" sz="1600" dirty="0">
              <a:solidFill>
                <a:srgbClr val="000000"/>
              </a:solidFill>
            </a:endParaRPr>
          </a:p>
        </p:txBody>
      </p:sp>
      <p:pic>
        <p:nvPicPr>
          <p:cNvPr id="9" name="Picture 8"/>
          <p:cNvPicPr>
            <a:picLocks noChangeAspect="1"/>
          </p:cNvPicPr>
          <p:nvPr/>
        </p:nvPicPr>
        <p:blipFill>
          <a:blip r:embed="rId4"/>
          <a:stretch>
            <a:fillRect/>
          </a:stretch>
        </p:blipFill>
        <p:spPr>
          <a:xfrm>
            <a:off x="5762770" y="762000"/>
            <a:ext cx="2619230" cy="3048000"/>
          </a:xfrm>
          <a:prstGeom prst="rect">
            <a:avLst/>
          </a:prstGeom>
        </p:spPr>
      </p:pic>
      <p:sp>
        <p:nvSpPr>
          <p:cNvPr id="11"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a:solidFill>
                  <a:srgbClr val="000000"/>
                </a:solidFill>
              </a:rPr>
              <a:t>Kwantumstatistiek: bezetting door </a:t>
            </a:r>
            <a:r>
              <a:rPr lang="nl-NL" dirty="0" err="1">
                <a:solidFill>
                  <a:srgbClr val="000000"/>
                </a:solidFill>
              </a:rPr>
              <a:t>fermionen</a:t>
            </a:r>
            <a:endParaRPr lang="nl-NL" dirty="0">
              <a:solidFill>
                <a:srgbClr val="000000"/>
              </a:solidFill>
            </a:endParaRPr>
          </a:p>
        </p:txBody>
      </p:sp>
      <p:sp>
        <p:nvSpPr>
          <p:cNvPr id="10" name="Rectangle 9"/>
          <p:cNvSpPr/>
          <p:nvPr/>
        </p:nvSpPr>
        <p:spPr>
          <a:xfrm>
            <a:off x="2267744" y="6427113"/>
            <a:ext cx="6804248" cy="600164"/>
          </a:xfrm>
          <a:prstGeom prst="rect">
            <a:avLst/>
          </a:prstGeom>
        </p:spPr>
        <p:txBody>
          <a:bodyPr wrap="square">
            <a:spAutoFit/>
          </a:bodyPr>
          <a:lstStyle/>
          <a:p>
            <a:pPr algn="r"/>
            <a:r>
              <a:rPr lang="en-US" sz="1100" dirty="0">
                <a:solidFill>
                  <a:srgbClr val="000000"/>
                </a:solidFill>
                <a:hlinkClick r:id="rId5"/>
              </a:rPr>
              <a:t>http://pcwww.liv.ac.uk/~</a:t>
            </a:r>
            <a:r>
              <a:rPr lang="en-US" sz="1100" dirty="0" smtClean="0">
                <a:solidFill>
                  <a:srgbClr val="000000"/>
                </a:solidFill>
                <a:hlinkClick r:id="rId5"/>
              </a:rPr>
              <a:t>awolski/Teaching/Liverpool/PHYS393/StatisticalPhysics-Part4-Handout.pdf</a:t>
            </a:r>
          </a:p>
          <a:p>
            <a:pPr algn="r"/>
            <a:r>
              <a:rPr lang="en-US" sz="1100" dirty="0" smtClean="0">
                <a:solidFill>
                  <a:srgbClr val="000000"/>
                </a:solidFill>
                <a:hlinkClick r:id="rId5"/>
              </a:rPr>
              <a:t>http://hyperphysics.phy-astr.gsu.edu/hbase/quantum/disfdx.html#c2</a:t>
            </a:r>
            <a:endParaRPr lang="en-US" sz="1100" dirty="0" smtClean="0">
              <a:solidFill>
                <a:srgbClr val="000000"/>
              </a:solidFill>
            </a:endParaRPr>
          </a:p>
          <a:p>
            <a:pPr algn="r"/>
            <a:endParaRPr lang="en-US" sz="1100" dirty="0">
              <a:solidFill>
                <a:srgbClr val="000000"/>
              </a:solidFill>
            </a:endParaRPr>
          </a:p>
        </p:txBody>
      </p:sp>
    </p:spTree>
    <p:extLst>
      <p:ext uri="{BB962C8B-B14F-4D97-AF65-F5344CB8AC3E}">
        <p14:creationId xmlns:p14="http://schemas.microsoft.com/office/powerpoint/2010/main" val="327400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Bose-Einstein</a:t>
            </a:r>
            <a:r>
              <a:rPr lang="nl-NL" sz="2000" dirty="0" smtClean="0">
                <a:solidFill>
                  <a:srgbClr val="000000"/>
                </a:solidFill>
              </a:rPr>
              <a:t> statistiek: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7" name="Rectangle 6"/>
          <p:cNvSpPr/>
          <p:nvPr/>
        </p:nvSpPr>
        <p:spPr>
          <a:xfrm>
            <a:off x="5029200" y="3886200"/>
            <a:ext cx="4073088" cy="923330"/>
          </a:xfrm>
          <a:prstGeom prst="rect">
            <a:avLst/>
          </a:prstGeom>
        </p:spPr>
        <p:txBody>
          <a:bodyPr wrap="none">
            <a:spAutoFit/>
          </a:bodyPr>
          <a:lstStyle/>
          <a:p>
            <a:pPr algn="r"/>
            <a:r>
              <a:rPr lang="nl-NL" sz="1800" dirty="0" smtClean="0">
                <a:solidFill>
                  <a:srgbClr val="000000"/>
                </a:solidFill>
              </a:rPr>
              <a:t>identieke, </a:t>
            </a:r>
            <a:r>
              <a:rPr lang="nl-NL" sz="1800" i="1" dirty="0" smtClean="0">
                <a:solidFill>
                  <a:srgbClr val="000000"/>
                </a:solidFill>
              </a:rPr>
              <a:t>on</a:t>
            </a:r>
            <a:r>
              <a:rPr lang="nl-NL" sz="1800" dirty="0" smtClean="0">
                <a:solidFill>
                  <a:srgbClr val="000000"/>
                </a:solidFill>
              </a:rPr>
              <a:t>onderscheidbare deeltjes</a:t>
            </a:r>
          </a:p>
          <a:p>
            <a:pPr algn="r"/>
            <a:r>
              <a:rPr lang="nl-NL" sz="1800" dirty="0" smtClean="0">
                <a:solidFill>
                  <a:srgbClr val="000000"/>
                </a:solidFill>
              </a:rPr>
              <a:t> met spin 1 </a:t>
            </a:r>
          </a:p>
          <a:p>
            <a:pPr algn="r"/>
            <a:r>
              <a:rPr lang="nl-NL" sz="1800" dirty="0" smtClean="0">
                <a:solidFill>
                  <a:srgbClr val="000000"/>
                </a:solidFill>
              </a:rPr>
              <a:t>(Bosonen: fotonen, </a:t>
            </a:r>
            <a:r>
              <a:rPr lang="nl-NL" sz="1800" dirty="0" err="1" smtClean="0">
                <a:solidFill>
                  <a:srgbClr val="000000"/>
                </a:solidFill>
              </a:rPr>
              <a:t>fononen</a:t>
            </a:r>
            <a:r>
              <a:rPr lang="nl-NL" sz="1800" dirty="0" smtClean="0">
                <a:solidFill>
                  <a:srgbClr val="000000"/>
                </a:solidFill>
              </a:rPr>
              <a:t>, </a:t>
            </a:r>
            <a:r>
              <a:rPr lang="nl-NL" sz="1800" dirty="0" err="1" smtClean="0">
                <a:solidFill>
                  <a:srgbClr val="000000"/>
                </a:solidFill>
              </a:rPr>
              <a:t>Higgs</a:t>
            </a:r>
            <a:r>
              <a:rPr lang="nl-NL" sz="1800" dirty="0" smtClean="0">
                <a:solidFill>
                  <a:srgbClr val="000000"/>
                </a:solidFill>
              </a:rPr>
              <a:t>)</a:t>
            </a:r>
            <a:endParaRPr lang="en-US" sz="1800" dirty="0">
              <a:solidFill>
                <a:srgbClr val="000000"/>
              </a:solidFill>
            </a:endParaRPr>
          </a:p>
        </p:txBody>
      </p:sp>
      <p:pic>
        <p:nvPicPr>
          <p:cNvPr id="9" name="Picture 8"/>
          <p:cNvPicPr>
            <a:picLocks noChangeAspect="1"/>
          </p:cNvPicPr>
          <p:nvPr/>
        </p:nvPicPr>
        <p:blipFill>
          <a:blip r:embed="rId3"/>
          <a:stretch>
            <a:fillRect/>
          </a:stretch>
        </p:blipFill>
        <p:spPr>
          <a:xfrm>
            <a:off x="5405656" y="838200"/>
            <a:ext cx="3488888" cy="2895599"/>
          </a:xfrm>
          <a:prstGeom prst="rect">
            <a:avLst/>
          </a:prstGeom>
        </p:spPr>
      </p:pic>
      <p:sp>
        <p:nvSpPr>
          <p:cNvPr id="10"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a:solidFill>
                  <a:srgbClr val="000000"/>
                </a:solidFill>
              </a:rPr>
              <a:t>Kwantumstatistiek: bezetting door </a:t>
            </a:r>
            <a:r>
              <a:rPr lang="nl-NL" dirty="0" smtClean="0">
                <a:solidFill>
                  <a:srgbClr val="000000"/>
                </a:solidFill>
              </a:rPr>
              <a:t>bosonen</a:t>
            </a:r>
            <a:endParaRPr lang="nl-NL" dirty="0">
              <a:solidFill>
                <a:srgbClr val="000000"/>
              </a:solidFill>
            </a:endParaRPr>
          </a:p>
        </p:txBody>
      </p:sp>
      <p:sp>
        <p:nvSpPr>
          <p:cNvPr id="12" name="Rectangle 11"/>
          <p:cNvSpPr/>
          <p:nvPr/>
        </p:nvSpPr>
        <p:spPr>
          <a:xfrm>
            <a:off x="2483768" y="6562636"/>
            <a:ext cx="6660232" cy="600164"/>
          </a:xfrm>
          <a:prstGeom prst="rect">
            <a:avLst/>
          </a:prstGeom>
        </p:spPr>
        <p:txBody>
          <a:bodyPr wrap="square">
            <a:spAutoFit/>
          </a:bodyPr>
          <a:lstStyle/>
          <a:p>
            <a:pPr algn="r"/>
            <a:r>
              <a:rPr lang="en-US" sz="1100" dirty="0" smtClean="0">
                <a:solidFill>
                  <a:srgbClr val="000000"/>
                </a:solidFill>
                <a:hlinkClick r:id="rId4"/>
              </a:rPr>
              <a:t>http</a:t>
            </a:r>
            <a:r>
              <a:rPr lang="en-US" sz="1100" dirty="0">
                <a:solidFill>
                  <a:srgbClr val="000000"/>
                </a:solidFill>
                <a:hlinkClick r:id="rId4"/>
              </a:rPr>
              <a:t>://pcwww.liv.ac.uk/~</a:t>
            </a:r>
            <a:r>
              <a:rPr lang="en-US" sz="1100" dirty="0" smtClean="0">
                <a:solidFill>
                  <a:srgbClr val="000000"/>
                </a:solidFill>
                <a:hlinkClick r:id="rId4"/>
              </a:rPr>
              <a:t>awolski/Teaching/Liverpool/PHYS393/StatisticalPhysics-Part5-Handout.pdf</a:t>
            </a:r>
            <a:endParaRPr lang="en-US" sz="1100" dirty="0" smtClean="0">
              <a:solidFill>
                <a:srgbClr val="000000"/>
              </a:solidFill>
            </a:endParaRPr>
          </a:p>
          <a:p>
            <a:pPr algn="r"/>
            <a:endParaRPr lang="en-US" sz="1100" dirty="0" smtClean="0">
              <a:solidFill>
                <a:srgbClr val="000000"/>
              </a:solidFill>
            </a:endParaRPr>
          </a:p>
          <a:p>
            <a:pPr algn="r"/>
            <a:endParaRPr lang="en-US" sz="1100" dirty="0">
              <a:solidFill>
                <a:srgbClr val="000000"/>
              </a:solidFill>
            </a:endParaRPr>
          </a:p>
        </p:txBody>
      </p:sp>
      <p:sp>
        <p:nvSpPr>
          <p:cNvPr id="11" name="Rectangle 10"/>
          <p:cNvSpPr/>
          <p:nvPr/>
        </p:nvSpPr>
        <p:spPr>
          <a:xfrm>
            <a:off x="4572000" y="6324600"/>
            <a:ext cx="4572000" cy="430887"/>
          </a:xfrm>
          <a:prstGeom prst="rect">
            <a:avLst/>
          </a:prstGeom>
        </p:spPr>
        <p:txBody>
          <a:bodyPr>
            <a:spAutoFit/>
          </a:bodyPr>
          <a:lstStyle/>
          <a:p>
            <a:pPr algn="r"/>
            <a:r>
              <a:rPr lang="en-US" sz="1100" dirty="0" smtClean="0">
                <a:solidFill>
                  <a:srgbClr val="000000"/>
                </a:solidFill>
                <a:hlinkClick r:id="rId5"/>
              </a:rPr>
              <a:t>http://hyperphysics.phy-astr.gsu.edu/hbase/quantum/disbex.html#c2</a:t>
            </a:r>
            <a:endParaRPr lang="en-US" sz="1100" dirty="0" smtClean="0">
              <a:solidFill>
                <a:srgbClr val="000000"/>
              </a:solidFill>
            </a:endParaRPr>
          </a:p>
          <a:p>
            <a:pPr algn="r"/>
            <a:endParaRPr lang="en-US" sz="1100" dirty="0" smtClean="0">
              <a:solidFill>
                <a:srgbClr val="000000"/>
              </a:solidFill>
            </a:endParaRPr>
          </a:p>
        </p:txBody>
      </p:sp>
      <p:sp>
        <p:nvSpPr>
          <p:cNvPr id="13" name="Rectangle 12"/>
          <p:cNvSpPr/>
          <p:nvPr/>
        </p:nvSpPr>
        <p:spPr>
          <a:xfrm>
            <a:off x="862237" y="1591270"/>
            <a:ext cx="3636107" cy="923330"/>
          </a:xfrm>
          <a:prstGeom prst="rect">
            <a:avLst/>
          </a:prstGeom>
        </p:spPr>
        <p:txBody>
          <a:bodyPr wrap="none">
            <a:spAutoFit/>
          </a:bodyPr>
          <a:lstStyle/>
          <a:p>
            <a:r>
              <a:rPr lang="nl-NL" sz="1800" dirty="0" smtClean="0">
                <a:solidFill>
                  <a:srgbClr val="2D2D8A"/>
                </a:solidFill>
              </a:rPr>
              <a:t>6 </a:t>
            </a:r>
            <a:r>
              <a:rPr lang="nl-NL" sz="1800" i="1" dirty="0" smtClean="0">
                <a:solidFill>
                  <a:srgbClr val="2D2D8A"/>
                </a:solidFill>
              </a:rPr>
              <a:t>on</a:t>
            </a:r>
            <a:r>
              <a:rPr lang="nl-NL" sz="1800" dirty="0" smtClean="0">
                <a:solidFill>
                  <a:srgbClr val="2D2D8A"/>
                </a:solidFill>
              </a:rPr>
              <a:t>onderscheidbare deeltjes </a:t>
            </a:r>
            <a:r>
              <a:rPr lang="nl-NL" sz="1800" dirty="0" smtClean="0">
                <a:solidFill>
                  <a:srgbClr val="2D2D8A"/>
                </a:solidFill>
                <a:latin typeface="Wingdings"/>
                <a:ea typeface="Wingdings"/>
                <a:cs typeface="Wingdings"/>
              </a:rPr>
              <a:t></a:t>
            </a:r>
            <a:endParaRPr lang="en-US" sz="1800" dirty="0" smtClean="0">
              <a:solidFill>
                <a:srgbClr val="2D2D8A"/>
              </a:solidFill>
            </a:endParaRPr>
          </a:p>
          <a:p>
            <a:r>
              <a:rPr lang="en-US" sz="1800" b="1" dirty="0" smtClean="0">
                <a:solidFill>
                  <a:srgbClr val="2D2D8A"/>
                </a:solidFill>
              </a:rPr>
              <a:t>26</a:t>
            </a:r>
            <a:r>
              <a:rPr lang="en-US" sz="1800" dirty="0" smtClean="0">
                <a:solidFill>
                  <a:srgbClr val="2D2D8A"/>
                </a:solidFill>
              </a:rPr>
              <a:t> </a:t>
            </a:r>
            <a:r>
              <a:rPr lang="en-US" sz="1800" dirty="0" err="1" smtClean="0">
                <a:solidFill>
                  <a:srgbClr val="2D2D8A"/>
                </a:solidFill>
              </a:rPr>
              <a:t>manieren</a:t>
            </a:r>
            <a:r>
              <a:rPr lang="en-US" sz="1800" dirty="0" smtClean="0">
                <a:solidFill>
                  <a:srgbClr val="2D2D8A"/>
                </a:solidFill>
              </a:rPr>
              <a:t> </a:t>
            </a:r>
            <a:r>
              <a:rPr lang="en-US" sz="1800" dirty="0" err="1" smtClean="0">
                <a:solidFill>
                  <a:srgbClr val="2D2D8A"/>
                </a:solidFill>
              </a:rPr>
              <a:t>voor</a:t>
            </a:r>
            <a:r>
              <a:rPr lang="en-US" sz="1800" dirty="0" smtClean="0">
                <a:solidFill>
                  <a:srgbClr val="2D2D8A"/>
                </a:solidFill>
              </a:rPr>
              <a:t> </a:t>
            </a:r>
            <a:r>
              <a:rPr lang="en-US" sz="1800" dirty="0" err="1" smtClean="0">
                <a:solidFill>
                  <a:srgbClr val="2D2D8A"/>
                </a:solidFill>
              </a:rPr>
              <a:t>verdeling</a:t>
            </a:r>
            <a:endParaRPr lang="en-US" sz="1800" dirty="0" smtClean="0">
              <a:solidFill>
                <a:srgbClr val="2D2D8A"/>
              </a:solidFill>
            </a:endParaRPr>
          </a:p>
          <a:p>
            <a:r>
              <a:rPr lang="en-US" sz="1800" dirty="0" smtClean="0">
                <a:solidFill>
                  <a:srgbClr val="2D2D8A"/>
                </a:solidFill>
              </a:rPr>
              <a:t>van 9 </a:t>
            </a:r>
            <a:r>
              <a:rPr lang="en-US" sz="1800" dirty="0" err="1" smtClean="0">
                <a:solidFill>
                  <a:srgbClr val="2D2D8A"/>
                </a:solidFill>
              </a:rPr>
              <a:t>eenheden</a:t>
            </a:r>
            <a:r>
              <a:rPr lang="en-US" sz="1800" dirty="0" smtClean="0">
                <a:solidFill>
                  <a:srgbClr val="2D2D8A"/>
                </a:solidFill>
              </a:rPr>
              <a:t> </a:t>
            </a:r>
            <a:r>
              <a:rPr lang="en-US" sz="1800" dirty="0" err="1" smtClean="0">
                <a:solidFill>
                  <a:srgbClr val="2D2D8A"/>
                </a:solidFill>
              </a:rPr>
              <a:t>energie</a:t>
            </a:r>
            <a:endParaRPr lang="en-US" sz="1800" dirty="0" smtClean="0">
              <a:solidFill>
                <a:srgbClr val="2D2D8A"/>
              </a:solidFill>
            </a:endParaRPr>
          </a:p>
        </p:txBody>
      </p:sp>
      <p:pic>
        <p:nvPicPr>
          <p:cNvPr id="14" name="Picture 13"/>
          <p:cNvPicPr>
            <a:picLocks noChangeAspect="1"/>
          </p:cNvPicPr>
          <p:nvPr/>
        </p:nvPicPr>
        <p:blipFill>
          <a:blip r:embed="rId6"/>
          <a:stretch>
            <a:fillRect/>
          </a:stretch>
        </p:blipFill>
        <p:spPr>
          <a:xfrm>
            <a:off x="609600" y="4038600"/>
            <a:ext cx="4572000" cy="2375297"/>
          </a:xfrm>
          <a:prstGeom prst="rect">
            <a:avLst/>
          </a:prstGeom>
        </p:spPr>
      </p:pic>
    </p:spTree>
    <p:extLst>
      <p:ext uri="{BB962C8B-B14F-4D97-AF65-F5344CB8AC3E}">
        <p14:creationId xmlns:p14="http://schemas.microsoft.com/office/powerpoint/2010/main" val="23678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420688" y="882650"/>
            <a:ext cx="830103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nl-NL" sz="2000" b="1" dirty="0" smtClean="0">
                <a:solidFill>
                  <a:srgbClr val="333399"/>
                </a:solidFill>
              </a:rPr>
              <a:t>D</a:t>
            </a:r>
            <a:r>
              <a:rPr lang="nl-NL" sz="2000" b="1" dirty="0" smtClean="0">
                <a:solidFill>
                  <a:srgbClr val="333399"/>
                </a:solidFill>
                <a:ea typeface="+mn-ea"/>
              </a:rPr>
              <a:t>e </a:t>
            </a:r>
            <a:r>
              <a:rPr lang="nl-NL" sz="2000" b="1" dirty="0" err="1" smtClean="0">
                <a:solidFill>
                  <a:srgbClr val="333399"/>
                </a:solidFill>
                <a:ea typeface="+mn-ea"/>
              </a:rPr>
              <a:t>kansdichtheidsverdelingen</a:t>
            </a:r>
            <a:r>
              <a:rPr lang="nl-NL" sz="2000" b="1" dirty="0" smtClean="0">
                <a:solidFill>
                  <a:srgbClr val="333399"/>
                </a:solidFill>
                <a:ea typeface="+mn-ea"/>
              </a:rPr>
              <a:t> voor</a:t>
            </a:r>
          </a:p>
          <a:p>
            <a:pPr algn="l" eaLnBrk="1" hangingPunct="1">
              <a:spcBef>
                <a:spcPct val="50000"/>
              </a:spcBef>
            </a:pPr>
            <a:r>
              <a:rPr lang="nl-NL" sz="2000" b="1" i="1" dirty="0" err="1" smtClean="0">
                <a:solidFill>
                  <a:srgbClr val="333399"/>
                </a:solidFill>
                <a:latin typeface="Times New Roman" pitchFamily="18" charset="0"/>
              </a:rPr>
              <a:t>n</a:t>
            </a:r>
            <a:r>
              <a:rPr lang="nl-NL" sz="2000" b="1" dirty="0" smtClean="0">
                <a:solidFill>
                  <a:srgbClr val="333399"/>
                </a:solidFill>
                <a:latin typeface="Times New Roman" pitchFamily="18" charset="0"/>
              </a:rPr>
              <a:t> = 2 </a:t>
            </a:r>
            <a:r>
              <a:rPr lang="nl-NL" sz="2000" b="1" dirty="0" smtClean="0">
                <a:solidFill>
                  <a:srgbClr val="333399"/>
                </a:solidFill>
              </a:rPr>
              <a:t>en  </a:t>
            </a:r>
            <a:r>
              <a:rPr lang="nl-NL" sz="2000" b="1" i="1" dirty="0" smtClean="0">
                <a:solidFill>
                  <a:srgbClr val="333399"/>
                </a:solidFill>
                <a:latin typeface="Times New Roman" pitchFamily="18" charset="0"/>
              </a:rPr>
              <a:t> </a:t>
            </a:r>
            <a:r>
              <a:rPr lang="nl-NL" sz="2000" b="1" dirty="0" smtClean="0">
                <a:solidFill>
                  <a:srgbClr val="333399"/>
                </a:solidFill>
                <a:latin typeface="Times New Roman" pitchFamily="18" charset="0"/>
              </a:rPr>
              <a:t>   = 0</a:t>
            </a:r>
            <a:endParaRPr lang="nl-NL" sz="2000" b="1" dirty="0" smtClean="0">
              <a:solidFill>
                <a:srgbClr val="333399"/>
              </a:solidFill>
            </a:endParaRPr>
          </a:p>
          <a:p>
            <a:pPr algn="l" eaLnBrk="1" hangingPunct="1">
              <a:spcBef>
                <a:spcPct val="50000"/>
              </a:spcBef>
            </a:pPr>
            <a:r>
              <a:rPr lang="nl-NL" sz="2000" b="1" i="1" dirty="0" err="1" smtClean="0">
                <a:solidFill>
                  <a:srgbClr val="333399"/>
                </a:solidFill>
                <a:latin typeface="Times New Roman" pitchFamily="18" charset="0"/>
              </a:rPr>
              <a:t>n</a:t>
            </a:r>
            <a:r>
              <a:rPr lang="nl-NL" sz="2000" b="1" dirty="0" smtClean="0">
                <a:solidFill>
                  <a:srgbClr val="333399"/>
                </a:solidFill>
                <a:latin typeface="Times New Roman" pitchFamily="18" charset="0"/>
              </a:rPr>
              <a:t> = 2 </a:t>
            </a:r>
            <a:r>
              <a:rPr lang="nl-NL" sz="2000" b="1" dirty="0" smtClean="0">
                <a:solidFill>
                  <a:srgbClr val="333399"/>
                </a:solidFill>
                <a:ea typeface="+mn-ea"/>
              </a:rPr>
              <a:t>en  </a:t>
            </a:r>
            <a:r>
              <a:rPr lang="nl-NL" sz="2000" b="1" i="1" dirty="0" smtClean="0">
                <a:solidFill>
                  <a:srgbClr val="333399"/>
                </a:solidFill>
                <a:latin typeface="Times New Roman" pitchFamily="18" charset="0"/>
                <a:ea typeface="+mn-ea"/>
              </a:rPr>
              <a:t> </a:t>
            </a:r>
            <a:r>
              <a:rPr lang="nl-NL" sz="2000" b="1" dirty="0" smtClean="0">
                <a:solidFill>
                  <a:srgbClr val="333399"/>
                </a:solidFill>
                <a:latin typeface="Times New Roman" pitchFamily="18" charset="0"/>
                <a:ea typeface="+mn-ea"/>
              </a:rPr>
              <a:t>   = 1</a:t>
            </a:r>
            <a:endParaRPr lang="nl-NL" sz="2000" b="1" dirty="0">
              <a:solidFill>
                <a:srgbClr val="333399"/>
              </a:solidFill>
              <a:ea typeface="+mn-ea"/>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497567799"/>
              </p:ext>
            </p:extLst>
          </p:nvPr>
        </p:nvGraphicFramePr>
        <p:xfrm>
          <a:off x="1615887" y="1344148"/>
          <a:ext cx="212725" cy="309563"/>
        </p:xfrm>
        <a:graphic>
          <a:graphicData uri="http://schemas.openxmlformats.org/presentationml/2006/ole">
            <mc:AlternateContent xmlns:mc="http://schemas.openxmlformats.org/markup-compatibility/2006">
              <mc:Choice xmlns:v="urn:schemas-microsoft-com:vml" Requires="v">
                <p:oleObj spid="_x0000_s708688" name="Equation" r:id="rId4" imgW="114151" imgH="164885" progId="">
                  <p:embed/>
                </p:oleObj>
              </mc:Choice>
              <mc:Fallback>
                <p:oleObj name="Equation" r:id="rId4" imgW="114151" imgH="16488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887" y="1344148"/>
                        <a:ext cx="21272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67974170"/>
              </p:ext>
            </p:extLst>
          </p:nvPr>
        </p:nvGraphicFramePr>
        <p:xfrm>
          <a:off x="1619672" y="1844325"/>
          <a:ext cx="212725" cy="309562"/>
        </p:xfrm>
        <a:graphic>
          <a:graphicData uri="http://schemas.openxmlformats.org/presentationml/2006/ole">
            <mc:AlternateContent xmlns:mc="http://schemas.openxmlformats.org/markup-compatibility/2006">
              <mc:Choice xmlns:v="urn:schemas-microsoft-com:vml" Requires="v">
                <p:oleObj spid="_x0000_s708689" name="Equation" r:id="rId6" imgW="114151" imgH="164885" progId="">
                  <p:embed/>
                </p:oleObj>
              </mc:Choice>
              <mc:Fallback>
                <p:oleObj name="Equation" r:id="rId6" imgW="114151" imgH="164885"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844325"/>
                        <a:ext cx="21272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1277888" y="6578188"/>
            <a:ext cx="5958408" cy="523220"/>
          </a:xfrm>
          <a:prstGeom prst="rect">
            <a:avLst/>
          </a:prstGeom>
        </p:spPr>
        <p:txBody>
          <a:bodyPr wrap="square">
            <a:spAutoFit/>
          </a:bodyPr>
          <a:lstStyle/>
          <a:p>
            <a:r>
              <a:rPr lang="nl-NL" sz="1400" dirty="0" smtClean="0">
                <a:hlinkClick r:id="rId7"/>
              </a:rPr>
              <a:t>https://tomasbzdusek.wordpress.com/</a:t>
            </a:r>
            <a:endParaRPr lang="nl-NL" sz="1400" dirty="0" smtClean="0"/>
          </a:p>
          <a:p>
            <a:endParaRPr lang="nl-NL" sz="1400" dirty="0"/>
          </a:p>
        </p:txBody>
      </p:sp>
      <p:sp>
        <p:nvSpPr>
          <p:cNvPr id="11"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mtClean="0">
                <a:solidFill>
                  <a:schemeClr val="tx2"/>
                </a:solidFill>
              </a:rPr>
              <a:t>Waterstofatoom: golffunctie kansdichtheid</a:t>
            </a:r>
            <a:endParaRPr lang="nl-NL">
              <a:solidFill>
                <a:schemeClr val="tx2"/>
              </a:solidFill>
            </a:endParaRPr>
          </a:p>
        </p:txBody>
      </p:sp>
      <p:sp>
        <p:nvSpPr>
          <p:cNvPr id="13"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nl-NL"/>
          </a:p>
        </p:txBody>
      </p:sp>
      <p:grpSp>
        <p:nvGrpSpPr>
          <p:cNvPr id="34" name="Group 33"/>
          <p:cNvGrpSpPr/>
          <p:nvPr/>
        </p:nvGrpSpPr>
        <p:grpSpPr>
          <a:xfrm>
            <a:off x="3962400" y="1828800"/>
            <a:ext cx="4193732" cy="1745938"/>
            <a:chOff x="3962400" y="1828800"/>
            <a:chExt cx="4193732" cy="1745938"/>
          </a:xfrm>
        </p:grpSpPr>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2400" y="1828800"/>
              <a:ext cx="4004444" cy="1745938"/>
            </a:xfrm>
            <a:prstGeom prst="rect">
              <a:avLst/>
            </a:prstGeom>
          </p:spPr>
        </p:pic>
        <p:sp>
          <p:nvSpPr>
            <p:cNvPr id="21" name="Rectangle 20"/>
            <p:cNvSpPr/>
            <p:nvPr/>
          </p:nvSpPr>
          <p:spPr>
            <a:xfrm>
              <a:off x="7716791" y="1848339"/>
              <a:ext cx="439341" cy="369332"/>
            </a:xfrm>
            <a:prstGeom prst="rect">
              <a:avLst/>
            </a:prstGeom>
          </p:spPr>
          <p:txBody>
            <a:bodyPr wrap="none">
              <a:spAutoFit/>
            </a:bodyPr>
            <a:lstStyle/>
            <a:p>
              <a:r>
                <a:rPr lang="en-GB" sz="1800" i="1" dirty="0"/>
                <a:t>2s</a:t>
              </a:r>
              <a:endParaRPr lang="en-GB" sz="1800" dirty="0"/>
            </a:p>
          </p:txBody>
        </p:sp>
      </p:grpSp>
      <p:grpSp>
        <p:nvGrpSpPr>
          <p:cNvPr id="26" name="Group 25"/>
          <p:cNvGrpSpPr/>
          <p:nvPr/>
        </p:nvGrpSpPr>
        <p:grpSpPr>
          <a:xfrm>
            <a:off x="827761" y="2327965"/>
            <a:ext cx="2379265" cy="825738"/>
            <a:chOff x="821970" y="2210594"/>
            <a:chExt cx="2379265" cy="825738"/>
          </a:xfrm>
        </p:grpSpPr>
        <p:sp>
          <p:nvSpPr>
            <p:cNvPr id="23" name="Rectangle 22"/>
            <p:cNvSpPr/>
            <p:nvPr/>
          </p:nvSpPr>
          <p:spPr>
            <a:xfrm>
              <a:off x="821970" y="2667000"/>
              <a:ext cx="2379265" cy="369332"/>
            </a:xfrm>
            <a:prstGeom prst="rect">
              <a:avLst/>
            </a:prstGeom>
          </p:spPr>
          <p:txBody>
            <a:bodyPr wrap="none">
              <a:spAutoFit/>
            </a:bodyPr>
            <a:lstStyle/>
            <a:p>
              <a:r>
                <a:rPr lang="nl-NL" sz="1800" dirty="0" smtClean="0">
                  <a:latin typeface="+mj-lt"/>
                </a:rPr>
                <a:t>2 buiken in </a:t>
              </a:r>
              <a:r>
                <a:rPr lang="nl-NL" sz="1800" dirty="0" err="1" smtClean="0">
                  <a:latin typeface="+mj-lt"/>
                </a:rPr>
                <a:t>tegenfase</a:t>
              </a:r>
              <a:r>
                <a:rPr lang="nl-NL" sz="1800" dirty="0" smtClean="0">
                  <a:latin typeface="+mj-lt"/>
                </a:rPr>
                <a:t> </a:t>
              </a:r>
              <a:endParaRPr lang="en-US" sz="1800" dirty="0">
                <a:latin typeface="+mj-lt"/>
              </a:endParaRPr>
            </a:p>
          </p:txBody>
        </p:sp>
        <p:cxnSp>
          <p:nvCxnSpPr>
            <p:cNvPr id="25" name="Straight Arrow Connector 24"/>
            <p:cNvCxnSpPr/>
            <p:nvPr/>
          </p:nvCxnSpPr>
          <p:spPr bwMode="auto">
            <a:xfrm rot="5400000" flipH="1" flipV="1">
              <a:off x="723900" y="2476500"/>
              <a:ext cx="533400" cy="1588"/>
            </a:xfrm>
            <a:prstGeom prst="straightConnector1">
              <a:avLst/>
            </a:prstGeom>
            <a:noFill/>
            <a:ln w="9525" cap="flat" cmpd="sng" algn="ctr">
              <a:solidFill>
                <a:schemeClr val="tx1"/>
              </a:solidFill>
              <a:prstDash val="solid"/>
              <a:round/>
              <a:headEnd type="none" w="med" len="med"/>
              <a:tailEnd type="arrow"/>
            </a:ln>
            <a:effectLst/>
          </p:spPr>
        </p:cxnSp>
      </p:grpSp>
      <p:grpSp>
        <p:nvGrpSpPr>
          <p:cNvPr id="33" name="Group 32"/>
          <p:cNvGrpSpPr/>
          <p:nvPr/>
        </p:nvGrpSpPr>
        <p:grpSpPr>
          <a:xfrm>
            <a:off x="4072756" y="4933950"/>
            <a:ext cx="5124524" cy="1745938"/>
            <a:chOff x="4072756" y="4933950"/>
            <a:chExt cx="5124524" cy="1745938"/>
          </a:xfrm>
        </p:grpSpPr>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2756" y="4933950"/>
              <a:ext cx="4004444" cy="1745938"/>
            </a:xfrm>
            <a:prstGeom prst="rect">
              <a:avLst/>
            </a:prstGeom>
          </p:spPr>
        </p:pic>
        <p:sp>
          <p:nvSpPr>
            <p:cNvPr id="28" name="Rectangle 27"/>
            <p:cNvSpPr/>
            <p:nvPr/>
          </p:nvSpPr>
          <p:spPr>
            <a:xfrm>
              <a:off x="6400800" y="5105400"/>
              <a:ext cx="2796480" cy="381000"/>
            </a:xfrm>
            <a:prstGeom prst="rect">
              <a:avLst/>
            </a:prstGeom>
          </p:spPr>
          <p:txBody>
            <a:bodyPr wrap="square">
              <a:spAutoFit/>
            </a:bodyPr>
            <a:lstStyle/>
            <a:p>
              <a:r>
                <a:rPr lang="en-GB" sz="1800" i="1" dirty="0" smtClean="0"/>
                <a:t>Re </a:t>
              </a:r>
              <a:r>
                <a:rPr lang="en-GB" sz="1800" dirty="0" smtClean="0"/>
                <a:t>(</a:t>
              </a:r>
              <a:r>
                <a:rPr lang="en-GB" sz="1800" i="1" dirty="0" smtClean="0"/>
                <a:t>2p</a:t>
              </a:r>
              <a:r>
                <a:rPr lang="en-GB" sz="1800" i="1" baseline="-25000" dirty="0" smtClean="0"/>
                <a:t>x</a:t>
              </a:r>
              <a:r>
                <a:rPr lang="en-GB" sz="1800" dirty="0" smtClean="0"/>
                <a:t> </a:t>
              </a:r>
              <a:r>
                <a:rPr lang="en-GB" sz="1800" dirty="0"/>
                <a:t>+ </a:t>
              </a:r>
              <a:r>
                <a:rPr lang="en-GB" sz="1800" dirty="0" err="1"/>
                <a:t>i</a:t>
              </a:r>
              <a:r>
                <a:rPr lang="en-GB" sz="1800" dirty="0" smtClean="0"/>
                <a:t>*2</a:t>
              </a:r>
              <a:r>
                <a:rPr lang="en-GB" sz="1800" i="1" dirty="0" smtClean="0"/>
                <a:t>p</a:t>
              </a:r>
              <a:r>
                <a:rPr lang="en-GB" sz="1800" i="1" baseline="-25000" dirty="0" smtClean="0"/>
                <a:t>y</a:t>
              </a:r>
              <a:r>
                <a:rPr lang="en-GB" sz="1800" i="1" dirty="0" smtClean="0"/>
                <a:t> </a:t>
              </a:r>
              <a:r>
                <a:rPr lang="en-GB" sz="1800" dirty="0" smtClean="0"/>
                <a:t>)</a:t>
              </a:r>
              <a:endParaRPr lang="en-GB" sz="1800" dirty="0"/>
            </a:p>
          </p:txBody>
        </p:sp>
      </p:grpSp>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399" y="3429000"/>
            <a:ext cx="4019725" cy="1752600"/>
          </a:xfrm>
          <a:prstGeom prst="rect">
            <a:avLst/>
          </a:prstGeom>
        </p:spPr>
      </p:pic>
      <p:sp>
        <p:nvSpPr>
          <p:cNvPr id="31" name="Rectangle 30"/>
          <p:cNvSpPr/>
          <p:nvPr/>
        </p:nvSpPr>
        <p:spPr>
          <a:xfrm>
            <a:off x="7456397" y="3657600"/>
            <a:ext cx="849403" cy="369332"/>
          </a:xfrm>
          <a:prstGeom prst="rect">
            <a:avLst/>
          </a:prstGeom>
        </p:spPr>
        <p:txBody>
          <a:bodyPr wrap="square">
            <a:spAutoFit/>
          </a:bodyPr>
          <a:lstStyle/>
          <a:p>
            <a:r>
              <a:rPr lang="en-GB" sz="1800" i="1" dirty="0" smtClean="0"/>
              <a:t>2p</a:t>
            </a:r>
            <a:r>
              <a:rPr lang="en-GB" sz="1800" i="1" baseline="-25000" dirty="0" smtClean="0"/>
              <a:t>x</a:t>
            </a:r>
            <a:endParaRPr lang="en-GB" sz="1800" baseline="-25000" dirty="0"/>
          </a:p>
        </p:txBody>
      </p:sp>
      <p:sp>
        <p:nvSpPr>
          <p:cNvPr id="32" name="Rectangle 31"/>
          <p:cNvSpPr/>
          <p:nvPr/>
        </p:nvSpPr>
        <p:spPr>
          <a:xfrm>
            <a:off x="304800" y="4687669"/>
            <a:ext cx="4636982" cy="646331"/>
          </a:xfrm>
          <a:prstGeom prst="rect">
            <a:avLst/>
          </a:prstGeom>
        </p:spPr>
        <p:txBody>
          <a:bodyPr wrap="none">
            <a:spAutoFit/>
          </a:bodyPr>
          <a:lstStyle/>
          <a:p>
            <a:r>
              <a:rPr lang="nl-NL" sz="1800" dirty="0" err="1" smtClean="0">
                <a:solidFill>
                  <a:srgbClr val="660066"/>
                </a:solidFill>
              </a:rPr>
              <a:t>Symmetrieën</a:t>
            </a:r>
            <a:r>
              <a:rPr lang="nl-NL" sz="1800" dirty="0" smtClean="0">
                <a:solidFill>
                  <a:srgbClr val="660066"/>
                </a:solidFill>
              </a:rPr>
              <a:t> in de </a:t>
            </a:r>
            <a:r>
              <a:rPr lang="nl-NL" sz="1800" dirty="0" err="1" smtClean="0">
                <a:solidFill>
                  <a:srgbClr val="660066"/>
                </a:solidFill>
              </a:rPr>
              <a:t>kansdichtheidsverdeling</a:t>
            </a:r>
            <a:endParaRPr lang="nl-NL" sz="1800" dirty="0" smtClean="0">
              <a:solidFill>
                <a:srgbClr val="660066"/>
              </a:solidFill>
            </a:endParaRPr>
          </a:p>
          <a:p>
            <a:r>
              <a:rPr lang="nl-NL" sz="1800" dirty="0" smtClean="0">
                <a:solidFill>
                  <a:srgbClr val="660066"/>
                </a:solidFill>
              </a:rPr>
              <a:t> </a:t>
            </a:r>
            <a:r>
              <a:rPr lang="nl-NL" sz="1800" dirty="0" smtClean="0">
                <a:solidFill>
                  <a:srgbClr val="660066"/>
                </a:solidFill>
                <a:latin typeface="Wingdings"/>
                <a:ea typeface="Wingdings"/>
                <a:cs typeface="Wingdings"/>
              </a:rPr>
              <a:t></a:t>
            </a:r>
            <a:r>
              <a:rPr lang="nl-NL" sz="1800" dirty="0" smtClean="0">
                <a:solidFill>
                  <a:srgbClr val="660066"/>
                </a:solidFill>
              </a:rPr>
              <a:t> kwantumgetallen</a:t>
            </a:r>
            <a:endParaRPr lang="nl-NL" sz="1800" dirty="0">
              <a:solidFill>
                <a:srgbClr val="660066"/>
              </a:solidFill>
            </a:endParaRPr>
          </a:p>
        </p:txBody>
      </p:sp>
    </p:spTree>
    <p:extLst>
      <p:ext uri="{BB962C8B-B14F-4D97-AF65-F5344CB8AC3E}">
        <p14:creationId xmlns:p14="http://schemas.microsoft.com/office/powerpoint/2010/main" val="38168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1000" y="2968794"/>
            <a:ext cx="4648200" cy="3526593"/>
          </a:xfrm>
          <a:prstGeom prst="rect">
            <a:avLst/>
          </a:prstGeom>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Bose-Einstein</a:t>
            </a:r>
            <a:r>
              <a:rPr lang="nl-NL" sz="2000" dirty="0" smtClean="0">
                <a:solidFill>
                  <a:srgbClr val="000000"/>
                </a:solidFill>
              </a:rPr>
              <a:t> statistiek:  </a:t>
            </a: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a:solidFill>
                <a:srgbClr val="000000"/>
              </a:solidFill>
            </a:endParaRPr>
          </a:p>
          <a:p>
            <a:pPr marL="1295400" lvl="2" indent="-381000" algn="l">
              <a:spcBef>
                <a:spcPct val="20000"/>
              </a:spcBef>
              <a:buFontTx/>
              <a:buChar char="•"/>
            </a:pPr>
            <a:endParaRPr lang="nl-NL" sz="2000" dirty="0" smtClean="0">
              <a:solidFill>
                <a:srgbClr val="000000"/>
              </a:solidFill>
            </a:endParaRPr>
          </a:p>
          <a:p>
            <a:pPr marL="1295400" lvl="2"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smtClean="0">
              <a:solidFill>
                <a:srgbClr val="000000"/>
              </a:solidFill>
            </a:endParaRPr>
          </a:p>
          <a:p>
            <a:pPr marL="838200" lvl="1" indent="-381000" algn="l">
              <a:spcBef>
                <a:spcPct val="20000"/>
              </a:spcBef>
              <a:buFontTx/>
              <a:buChar char="•"/>
            </a:pPr>
            <a:endParaRPr lang="nl-NL" sz="2000" dirty="0">
              <a:solidFill>
                <a:srgbClr val="000000"/>
              </a:solidFill>
            </a:endParaRPr>
          </a:p>
          <a:p>
            <a:pPr marL="838200" lvl="1" indent="-381000" algn="l">
              <a:spcBef>
                <a:spcPct val="20000"/>
              </a:spcBef>
              <a:buFontTx/>
              <a:buChar char="•"/>
            </a:pPr>
            <a:endParaRPr lang="nl-NL" sz="2000" dirty="0" smtClean="0">
              <a:solidFill>
                <a:srgbClr val="000000"/>
              </a:solidFill>
            </a:endParaRPr>
          </a:p>
          <a:p>
            <a:pPr lvl="1" algn="l">
              <a:spcBef>
                <a:spcPct val="20000"/>
              </a:spcBef>
            </a:pPr>
            <a:endParaRPr lang="nl-NL" sz="3600" dirty="0" smtClean="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7" name="Rectangle 6"/>
          <p:cNvSpPr/>
          <p:nvPr/>
        </p:nvSpPr>
        <p:spPr>
          <a:xfrm>
            <a:off x="5029200" y="3886200"/>
            <a:ext cx="4073088" cy="923330"/>
          </a:xfrm>
          <a:prstGeom prst="rect">
            <a:avLst/>
          </a:prstGeom>
        </p:spPr>
        <p:txBody>
          <a:bodyPr wrap="none">
            <a:spAutoFit/>
          </a:bodyPr>
          <a:lstStyle/>
          <a:p>
            <a:pPr algn="r"/>
            <a:r>
              <a:rPr lang="nl-NL" sz="1800" dirty="0" smtClean="0">
                <a:solidFill>
                  <a:srgbClr val="000000"/>
                </a:solidFill>
              </a:rPr>
              <a:t>identieke, </a:t>
            </a:r>
            <a:r>
              <a:rPr lang="nl-NL" sz="1800" i="1" dirty="0" smtClean="0">
                <a:solidFill>
                  <a:srgbClr val="000000"/>
                </a:solidFill>
              </a:rPr>
              <a:t>on</a:t>
            </a:r>
            <a:r>
              <a:rPr lang="nl-NL" sz="1800" dirty="0" smtClean="0">
                <a:solidFill>
                  <a:srgbClr val="000000"/>
                </a:solidFill>
              </a:rPr>
              <a:t>onderscheidbare deeltjes</a:t>
            </a:r>
          </a:p>
          <a:p>
            <a:pPr algn="r"/>
            <a:r>
              <a:rPr lang="nl-NL" sz="1800" dirty="0" smtClean="0">
                <a:solidFill>
                  <a:srgbClr val="000000"/>
                </a:solidFill>
              </a:rPr>
              <a:t> met spin 1 </a:t>
            </a:r>
          </a:p>
          <a:p>
            <a:pPr algn="r"/>
            <a:r>
              <a:rPr lang="nl-NL" sz="1800" dirty="0" smtClean="0">
                <a:solidFill>
                  <a:srgbClr val="000000"/>
                </a:solidFill>
              </a:rPr>
              <a:t>(Bosonen: fotonen, </a:t>
            </a:r>
            <a:r>
              <a:rPr lang="nl-NL" sz="1800" dirty="0" err="1" smtClean="0">
                <a:solidFill>
                  <a:srgbClr val="000000"/>
                </a:solidFill>
              </a:rPr>
              <a:t>fononen</a:t>
            </a:r>
            <a:r>
              <a:rPr lang="nl-NL" sz="1800" dirty="0" smtClean="0">
                <a:solidFill>
                  <a:srgbClr val="000000"/>
                </a:solidFill>
              </a:rPr>
              <a:t>, </a:t>
            </a:r>
            <a:r>
              <a:rPr lang="nl-NL" sz="1800" dirty="0" err="1" smtClean="0">
                <a:solidFill>
                  <a:srgbClr val="000000"/>
                </a:solidFill>
              </a:rPr>
              <a:t>Higgs</a:t>
            </a:r>
            <a:r>
              <a:rPr lang="nl-NL" sz="1800" dirty="0" smtClean="0">
                <a:solidFill>
                  <a:srgbClr val="000000"/>
                </a:solidFill>
              </a:rPr>
              <a:t>)</a:t>
            </a:r>
            <a:endParaRPr lang="en-US" sz="1800" dirty="0">
              <a:solidFill>
                <a:srgbClr val="000000"/>
              </a:solidFill>
            </a:endParaRPr>
          </a:p>
        </p:txBody>
      </p:sp>
      <p:pic>
        <p:nvPicPr>
          <p:cNvPr id="9" name="Picture 8"/>
          <p:cNvPicPr>
            <a:picLocks noChangeAspect="1"/>
          </p:cNvPicPr>
          <p:nvPr/>
        </p:nvPicPr>
        <p:blipFill>
          <a:blip r:embed="rId4"/>
          <a:stretch>
            <a:fillRect/>
          </a:stretch>
        </p:blipFill>
        <p:spPr>
          <a:xfrm>
            <a:off x="5405656" y="838200"/>
            <a:ext cx="3488888" cy="2895599"/>
          </a:xfrm>
          <a:prstGeom prst="rect">
            <a:avLst/>
          </a:prstGeom>
        </p:spPr>
      </p:pic>
      <p:sp>
        <p:nvSpPr>
          <p:cNvPr id="10"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a:solidFill>
                  <a:srgbClr val="000000"/>
                </a:solidFill>
              </a:rPr>
              <a:t>Kwantumstatistiek: bezetting door </a:t>
            </a:r>
            <a:r>
              <a:rPr lang="nl-NL" dirty="0" smtClean="0">
                <a:solidFill>
                  <a:srgbClr val="000000"/>
                </a:solidFill>
              </a:rPr>
              <a:t>bosonen</a:t>
            </a:r>
            <a:endParaRPr lang="nl-NL" dirty="0">
              <a:solidFill>
                <a:srgbClr val="000000"/>
              </a:solidFill>
            </a:endParaRPr>
          </a:p>
        </p:txBody>
      </p:sp>
      <p:sp>
        <p:nvSpPr>
          <p:cNvPr id="11" name="Rectangle 10"/>
          <p:cNvSpPr/>
          <p:nvPr/>
        </p:nvSpPr>
        <p:spPr>
          <a:xfrm>
            <a:off x="4572000" y="6324600"/>
            <a:ext cx="4572000" cy="430887"/>
          </a:xfrm>
          <a:prstGeom prst="rect">
            <a:avLst/>
          </a:prstGeom>
        </p:spPr>
        <p:txBody>
          <a:bodyPr>
            <a:spAutoFit/>
          </a:bodyPr>
          <a:lstStyle/>
          <a:p>
            <a:pPr algn="r"/>
            <a:r>
              <a:rPr lang="en-US" sz="1100" dirty="0" smtClean="0">
                <a:solidFill>
                  <a:srgbClr val="000000"/>
                </a:solidFill>
                <a:hlinkClick r:id="rId5"/>
              </a:rPr>
              <a:t>http://hyperphysics.phy-astr.gsu.edu/hbase/quantum/disbex.html#c2</a:t>
            </a:r>
            <a:endParaRPr lang="en-US" sz="1100" dirty="0" smtClean="0">
              <a:solidFill>
                <a:srgbClr val="000000"/>
              </a:solidFill>
            </a:endParaRPr>
          </a:p>
          <a:p>
            <a:pPr algn="r"/>
            <a:endParaRPr lang="en-US" sz="1100" dirty="0" smtClean="0">
              <a:solidFill>
                <a:srgbClr val="000000"/>
              </a:solidFill>
            </a:endParaRPr>
          </a:p>
        </p:txBody>
      </p:sp>
      <p:sp>
        <p:nvSpPr>
          <p:cNvPr id="13" name="Rectangle 12"/>
          <p:cNvSpPr/>
          <p:nvPr/>
        </p:nvSpPr>
        <p:spPr>
          <a:xfrm>
            <a:off x="862237" y="1591270"/>
            <a:ext cx="3636107" cy="923330"/>
          </a:xfrm>
          <a:prstGeom prst="rect">
            <a:avLst/>
          </a:prstGeom>
        </p:spPr>
        <p:txBody>
          <a:bodyPr wrap="none">
            <a:spAutoFit/>
          </a:bodyPr>
          <a:lstStyle/>
          <a:p>
            <a:r>
              <a:rPr lang="nl-NL" sz="1800" dirty="0" smtClean="0">
                <a:solidFill>
                  <a:srgbClr val="2D2D8A"/>
                </a:solidFill>
              </a:rPr>
              <a:t>6 </a:t>
            </a:r>
            <a:r>
              <a:rPr lang="nl-NL" sz="1800" i="1" dirty="0" smtClean="0">
                <a:solidFill>
                  <a:srgbClr val="2D2D8A"/>
                </a:solidFill>
              </a:rPr>
              <a:t>on</a:t>
            </a:r>
            <a:r>
              <a:rPr lang="nl-NL" sz="1800" dirty="0" smtClean="0">
                <a:solidFill>
                  <a:srgbClr val="2D2D8A"/>
                </a:solidFill>
              </a:rPr>
              <a:t>onderscheidbare deeltjes </a:t>
            </a:r>
            <a:r>
              <a:rPr lang="nl-NL" sz="1800" dirty="0" smtClean="0">
                <a:solidFill>
                  <a:srgbClr val="2D2D8A"/>
                </a:solidFill>
                <a:latin typeface="Wingdings"/>
                <a:ea typeface="Wingdings"/>
                <a:cs typeface="Wingdings"/>
              </a:rPr>
              <a:t></a:t>
            </a:r>
            <a:endParaRPr lang="en-US" sz="1800" dirty="0" smtClean="0">
              <a:solidFill>
                <a:srgbClr val="2D2D8A"/>
              </a:solidFill>
            </a:endParaRPr>
          </a:p>
          <a:p>
            <a:r>
              <a:rPr lang="en-US" sz="1800" b="1" dirty="0" smtClean="0">
                <a:solidFill>
                  <a:srgbClr val="2D2D8A"/>
                </a:solidFill>
              </a:rPr>
              <a:t>26</a:t>
            </a:r>
            <a:r>
              <a:rPr lang="en-US" sz="1800" dirty="0" smtClean="0">
                <a:solidFill>
                  <a:srgbClr val="2D2D8A"/>
                </a:solidFill>
              </a:rPr>
              <a:t> </a:t>
            </a:r>
            <a:r>
              <a:rPr lang="en-US" sz="1800" dirty="0" err="1" smtClean="0">
                <a:solidFill>
                  <a:srgbClr val="2D2D8A"/>
                </a:solidFill>
              </a:rPr>
              <a:t>manieren</a:t>
            </a:r>
            <a:r>
              <a:rPr lang="en-US" sz="1800" dirty="0" smtClean="0">
                <a:solidFill>
                  <a:srgbClr val="2D2D8A"/>
                </a:solidFill>
              </a:rPr>
              <a:t> </a:t>
            </a:r>
            <a:r>
              <a:rPr lang="en-US" sz="1800" dirty="0" err="1" smtClean="0">
                <a:solidFill>
                  <a:srgbClr val="2D2D8A"/>
                </a:solidFill>
              </a:rPr>
              <a:t>voor</a:t>
            </a:r>
            <a:r>
              <a:rPr lang="en-US" sz="1800" dirty="0" smtClean="0">
                <a:solidFill>
                  <a:srgbClr val="2D2D8A"/>
                </a:solidFill>
              </a:rPr>
              <a:t> </a:t>
            </a:r>
            <a:r>
              <a:rPr lang="en-US" sz="1800" dirty="0" err="1" smtClean="0">
                <a:solidFill>
                  <a:srgbClr val="2D2D8A"/>
                </a:solidFill>
              </a:rPr>
              <a:t>verdeling</a:t>
            </a:r>
            <a:endParaRPr lang="en-US" sz="1800" dirty="0" smtClean="0">
              <a:solidFill>
                <a:srgbClr val="2D2D8A"/>
              </a:solidFill>
            </a:endParaRPr>
          </a:p>
          <a:p>
            <a:r>
              <a:rPr lang="en-US" sz="1800" dirty="0" smtClean="0">
                <a:solidFill>
                  <a:srgbClr val="2D2D8A"/>
                </a:solidFill>
              </a:rPr>
              <a:t>van 9 </a:t>
            </a:r>
            <a:r>
              <a:rPr lang="en-US" sz="1800" dirty="0" err="1" smtClean="0">
                <a:solidFill>
                  <a:srgbClr val="2D2D8A"/>
                </a:solidFill>
              </a:rPr>
              <a:t>eenheden</a:t>
            </a:r>
            <a:r>
              <a:rPr lang="en-US" sz="1800" dirty="0" smtClean="0">
                <a:solidFill>
                  <a:srgbClr val="2D2D8A"/>
                </a:solidFill>
              </a:rPr>
              <a:t> </a:t>
            </a:r>
            <a:r>
              <a:rPr lang="en-US" sz="1800" dirty="0" err="1" smtClean="0">
                <a:solidFill>
                  <a:srgbClr val="2D2D8A"/>
                </a:solidFill>
              </a:rPr>
              <a:t>energie</a:t>
            </a:r>
            <a:endParaRPr lang="en-US" sz="1800" dirty="0" smtClean="0">
              <a:solidFill>
                <a:srgbClr val="2D2D8A"/>
              </a:solidFill>
            </a:endParaRPr>
          </a:p>
        </p:txBody>
      </p:sp>
      <p:sp>
        <p:nvSpPr>
          <p:cNvPr id="14" name="Rechthoek 13"/>
          <p:cNvSpPr/>
          <p:nvPr/>
        </p:nvSpPr>
        <p:spPr>
          <a:xfrm>
            <a:off x="1061864" y="6567735"/>
            <a:ext cx="8766720" cy="461665"/>
          </a:xfrm>
          <a:prstGeom prst="rect">
            <a:avLst/>
          </a:prstGeom>
        </p:spPr>
        <p:txBody>
          <a:bodyPr wrap="square">
            <a:spAutoFit/>
          </a:bodyPr>
          <a:lstStyle/>
          <a:p>
            <a:r>
              <a:rPr lang="nl-NL" sz="1200" dirty="0">
                <a:hlinkClick r:id="rId6"/>
              </a:rPr>
              <a:t>https://</a:t>
            </a:r>
            <a:r>
              <a:rPr lang="nl-NL" sz="1200" dirty="0" smtClean="0">
                <a:hlinkClick r:id="rId6"/>
              </a:rPr>
              <a:t>www.st-andrews.ac.uk/physics/quvis/simulations_html5/sims/FermionsBosons/FermionsBosons.html</a:t>
            </a:r>
            <a:endParaRPr lang="nl-NL" sz="1200" dirty="0" smtClean="0"/>
          </a:p>
          <a:p>
            <a:endParaRPr lang="nl-NL" sz="1200" dirty="0"/>
          </a:p>
        </p:txBody>
      </p:sp>
    </p:spTree>
    <p:extLst>
      <p:ext uri="{BB962C8B-B14F-4D97-AF65-F5344CB8AC3E}">
        <p14:creationId xmlns:p14="http://schemas.microsoft.com/office/powerpoint/2010/main" val="405558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5358" y="3048000"/>
            <a:ext cx="1593320" cy="1854148"/>
          </a:xfrm>
          <a:prstGeom prst="rect">
            <a:avLst/>
          </a:prstGeom>
        </p:spPr>
      </p:pic>
      <p:sp>
        <p:nvSpPr>
          <p:cNvPr id="25602" name="Rectangle 4"/>
          <p:cNvSpPr>
            <a:spLocks noChangeArrowheads="1"/>
          </p:cNvSpPr>
          <p:nvPr/>
        </p:nvSpPr>
        <p:spPr bwMode="auto">
          <a:xfrm>
            <a:off x="8382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333399"/>
                </a:solidFill>
              </a:rPr>
              <a:t>Maxwell-Boltzmannstatistiek</a:t>
            </a:r>
            <a:r>
              <a:rPr lang="nl-NL" sz="2000" dirty="0" smtClean="0">
                <a:solidFill>
                  <a:srgbClr val="333399"/>
                </a:solidFill>
              </a:rPr>
              <a:t>:</a:t>
            </a: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r>
              <a:rPr lang="nl-NL" sz="2000" dirty="0" err="1" smtClean="0">
                <a:solidFill>
                  <a:srgbClr val="660066"/>
                </a:solidFill>
              </a:rPr>
              <a:t>Fermi-Diracstatistiek</a:t>
            </a:r>
            <a:r>
              <a:rPr lang="nl-NL" sz="2000" dirty="0" smtClean="0">
                <a:solidFill>
                  <a:srgbClr val="660066"/>
                </a:solidFill>
              </a:rPr>
              <a:t>:</a:t>
            </a: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endParaRPr lang="nl-NL" sz="2000" dirty="0" smtClean="0">
              <a:solidFill>
                <a:srgbClr val="2D2D8A"/>
              </a:solidFill>
            </a:endParaRPr>
          </a:p>
          <a:p>
            <a:pPr marL="838200" lvl="1" indent="-381000" algn="l">
              <a:spcBef>
                <a:spcPct val="20000"/>
              </a:spcBef>
            </a:pPr>
            <a:r>
              <a:rPr lang="nl-NL" sz="2000" dirty="0" err="1" smtClean="0">
                <a:solidFill>
                  <a:srgbClr val="B50620"/>
                </a:solidFill>
              </a:rPr>
              <a:t>Bose-Einsteinstatistiek</a:t>
            </a:r>
            <a:r>
              <a:rPr lang="nl-NL" sz="2000" dirty="0" smtClean="0">
                <a:solidFill>
                  <a:srgbClr val="B50620"/>
                </a:solidFill>
              </a:rPr>
              <a:t>:  </a:t>
            </a:r>
          </a:p>
          <a:p>
            <a:pPr marL="1295400" lvl="2" indent="-381000" algn="l">
              <a:spcBef>
                <a:spcPct val="20000"/>
              </a:spcBef>
              <a:buFontTx/>
              <a:buChar char="•"/>
            </a:pPr>
            <a:endParaRPr lang="nl-NL" sz="2000" dirty="0" smtClean="0">
              <a:solidFill>
                <a:srgbClr val="2D2D8A"/>
              </a:solidFill>
            </a:endParaRPr>
          </a:p>
          <a:p>
            <a:pPr marL="1295400" lvl="2" indent="-381000" algn="l">
              <a:spcBef>
                <a:spcPct val="20000"/>
              </a:spcBef>
              <a:buFontTx/>
              <a:buChar char="•"/>
            </a:pPr>
            <a:endParaRPr lang="nl-NL" sz="2000" dirty="0">
              <a:solidFill>
                <a:srgbClr val="2D2D8A"/>
              </a:solidFill>
            </a:endParaRPr>
          </a:p>
          <a:p>
            <a:pPr marL="1295400" lvl="2" indent="-381000" algn="l">
              <a:spcBef>
                <a:spcPct val="20000"/>
              </a:spcBef>
              <a:buFontTx/>
              <a:buChar char="•"/>
            </a:pPr>
            <a:endParaRPr lang="nl-NL" sz="2000" dirty="0" smtClean="0">
              <a:solidFill>
                <a:srgbClr val="2D2D8A"/>
              </a:solidFill>
            </a:endParaRPr>
          </a:p>
          <a:p>
            <a:pPr marL="1295400" lvl="2" indent="-381000" algn="l">
              <a:spcBef>
                <a:spcPct val="20000"/>
              </a:spcBef>
              <a:buFontTx/>
              <a:buChar char="•"/>
            </a:pPr>
            <a:endParaRPr lang="nl-NL" sz="2000" dirty="0" smtClean="0">
              <a:solidFill>
                <a:srgbClr val="2D2D8A"/>
              </a:solidFill>
            </a:endParaRPr>
          </a:p>
          <a:p>
            <a:pPr marL="838200" lvl="1" indent="-381000" algn="l">
              <a:spcBef>
                <a:spcPct val="20000"/>
              </a:spcBef>
              <a:buFontTx/>
              <a:buChar char="•"/>
            </a:pPr>
            <a:endParaRPr lang="nl-NL" sz="2000" dirty="0" smtClean="0">
              <a:solidFill>
                <a:srgbClr val="2D2D8A"/>
              </a:solidFill>
            </a:endParaRPr>
          </a:p>
          <a:p>
            <a:pPr marL="838200" lvl="1" indent="-381000" algn="l">
              <a:spcBef>
                <a:spcPct val="20000"/>
              </a:spcBef>
              <a:buFontTx/>
              <a:buChar char="•"/>
            </a:pPr>
            <a:endParaRPr lang="nl-NL" sz="2000" dirty="0">
              <a:solidFill>
                <a:srgbClr val="2D2D8A"/>
              </a:solidFill>
            </a:endParaRPr>
          </a:p>
          <a:p>
            <a:pPr marL="838200" lvl="1" indent="-381000" algn="l">
              <a:spcBef>
                <a:spcPct val="20000"/>
              </a:spcBef>
              <a:buFontTx/>
              <a:buChar char="•"/>
            </a:pPr>
            <a:endParaRPr lang="nl-NL" sz="2000" dirty="0" smtClean="0">
              <a:solidFill>
                <a:srgbClr val="2D2D8A"/>
              </a:solidFill>
            </a:endParaRPr>
          </a:p>
          <a:p>
            <a:pPr lvl="1" algn="l">
              <a:spcBef>
                <a:spcPct val="20000"/>
              </a:spcBef>
            </a:pPr>
            <a:endParaRPr lang="nl-NL" sz="3600" dirty="0" smtClean="0">
              <a:solidFill>
                <a:srgbClr val="2D2D8A"/>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7" name="Rectangle 6"/>
          <p:cNvSpPr/>
          <p:nvPr/>
        </p:nvSpPr>
        <p:spPr>
          <a:xfrm>
            <a:off x="5029200" y="4791670"/>
            <a:ext cx="4073088" cy="923330"/>
          </a:xfrm>
          <a:prstGeom prst="rect">
            <a:avLst/>
          </a:prstGeom>
        </p:spPr>
        <p:txBody>
          <a:bodyPr wrap="none">
            <a:spAutoFit/>
          </a:bodyPr>
          <a:lstStyle/>
          <a:p>
            <a:pPr algn="r"/>
            <a:r>
              <a:rPr lang="nl-NL" sz="1800" dirty="0" smtClean="0">
                <a:solidFill>
                  <a:srgbClr val="B50620"/>
                </a:solidFill>
              </a:rPr>
              <a:t>identieke, </a:t>
            </a:r>
            <a:r>
              <a:rPr lang="nl-NL" sz="1800" i="1" dirty="0" smtClean="0">
                <a:solidFill>
                  <a:srgbClr val="B50620"/>
                </a:solidFill>
              </a:rPr>
              <a:t>on</a:t>
            </a:r>
            <a:r>
              <a:rPr lang="nl-NL" sz="1800" dirty="0" smtClean="0">
                <a:solidFill>
                  <a:srgbClr val="B50620"/>
                </a:solidFill>
              </a:rPr>
              <a:t>onderscheidbare deeltjes</a:t>
            </a:r>
          </a:p>
          <a:p>
            <a:pPr algn="r"/>
            <a:r>
              <a:rPr lang="nl-NL" sz="1800" dirty="0" smtClean="0">
                <a:solidFill>
                  <a:srgbClr val="B50620"/>
                </a:solidFill>
              </a:rPr>
              <a:t> met spin 1 </a:t>
            </a:r>
          </a:p>
          <a:p>
            <a:pPr algn="r"/>
            <a:r>
              <a:rPr lang="nl-NL" sz="1800" dirty="0" smtClean="0">
                <a:solidFill>
                  <a:srgbClr val="B50620"/>
                </a:solidFill>
              </a:rPr>
              <a:t>(Bosonen: fotonen, </a:t>
            </a:r>
            <a:r>
              <a:rPr lang="nl-NL" sz="1800" dirty="0" err="1" smtClean="0">
                <a:solidFill>
                  <a:srgbClr val="B50620"/>
                </a:solidFill>
              </a:rPr>
              <a:t>fononen</a:t>
            </a:r>
            <a:r>
              <a:rPr lang="nl-NL" sz="1800" dirty="0" smtClean="0">
                <a:solidFill>
                  <a:srgbClr val="B50620"/>
                </a:solidFill>
              </a:rPr>
              <a:t>, </a:t>
            </a:r>
            <a:r>
              <a:rPr lang="nl-NL" sz="1800" dirty="0" err="1" smtClean="0">
                <a:solidFill>
                  <a:srgbClr val="B50620"/>
                </a:solidFill>
              </a:rPr>
              <a:t>Higgs</a:t>
            </a:r>
            <a:r>
              <a:rPr lang="nl-NL" sz="1800" dirty="0" smtClean="0">
                <a:solidFill>
                  <a:srgbClr val="B50620"/>
                </a:solidFill>
              </a:rPr>
              <a:t>)</a:t>
            </a:r>
            <a:endParaRPr lang="en-US" sz="1800" dirty="0">
              <a:solidFill>
                <a:srgbClr val="B50620"/>
              </a:solidFill>
            </a:endParaRPr>
          </a:p>
        </p:txBody>
      </p:sp>
      <p:sp>
        <p:nvSpPr>
          <p:cNvPr id="10"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Overzicht statistiek verdeling van energie over deeltjes</a:t>
            </a:r>
            <a:endParaRPr lang="nl-NL" dirty="0">
              <a:solidFill>
                <a:srgbClr val="000000"/>
              </a:solidFill>
            </a:endParaRPr>
          </a:p>
        </p:txBody>
      </p:sp>
      <p:sp>
        <p:nvSpPr>
          <p:cNvPr id="12" name="Rectangle 11"/>
          <p:cNvSpPr/>
          <p:nvPr/>
        </p:nvSpPr>
        <p:spPr>
          <a:xfrm>
            <a:off x="4572000" y="6427113"/>
            <a:ext cx="4572000" cy="430887"/>
          </a:xfrm>
          <a:prstGeom prst="rect">
            <a:avLst/>
          </a:prstGeom>
        </p:spPr>
        <p:txBody>
          <a:bodyPr>
            <a:spAutoFit/>
          </a:bodyPr>
          <a:lstStyle/>
          <a:p>
            <a:r>
              <a:rPr lang="en-US" sz="1100" dirty="0" smtClean="0">
                <a:solidFill>
                  <a:srgbClr val="000000"/>
                </a:solidFill>
                <a:hlinkClick r:id="rId5"/>
              </a:rPr>
              <a:t>http://hyperphysics.phy-astr.gsu.edu/hbase/quantum/disbex.html#c2</a:t>
            </a:r>
            <a:endParaRPr lang="en-US" sz="1100" dirty="0" smtClean="0">
              <a:solidFill>
                <a:srgbClr val="000000"/>
              </a:solidFill>
            </a:endParaRPr>
          </a:p>
          <a:p>
            <a:endParaRPr lang="en-US" sz="1100" dirty="0">
              <a:solidFill>
                <a:srgbClr val="000000"/>
              </a:solidFill>
            </a:endParaRPr>
          </a:p>
        </p:txBody>
      </p:sp>
      <p:sp>
        <p:nvSpPr>
          <p:cNvPr id="11" name="Rectangle 10"/>
          <p:cNvSpPr/>
          <p:nvPr/>
        </p:nvSpPr>
        <p:spPr>
          <a:xfrm>
            <a:off x="4953000" y="2971800"/>
            <a:ext cx="4073088" cy="923330"/>
          </a:xfrm>
          <a:prstGeom prst="rect">
            <a:avLst/>
          </a:prstGeom>
        </p:spPr>
        <p:txBody>
          <a:bodyPr wrap="none">
            <a:spAutoFit/>
          </a:bodyPr>
          <a:lstStyle/>
          <a:p>
            <a:pPr algn="r"/>
            <a:r>
              <a:rPr lang="nl-NL" sz="1800" dirty="0" smtClean="0">
                <a:solidFill>
                  <a:srgbClr val="660066"/>
                </a:solidFill>
              </a:rPr>
              <a:t>identieke, </a:t>
            </a:r>
            <a:r>
              <a:rPr lang="nl-NL" sz="1800" i="1" dirty="0" smtClean="0">
                <a:solidFill>
                  <a:srgbClr val="660066"/>
                </a:solidFill>
              </a:rPr>
              <a:t>on</a:t>
            </a:r>
            <a:r>
              <a:rPr lang="nl-NL" sz="1800" dirty="0" smtClean="0">
                <a:solidFill>
                  <a:srgbClr val="660066"/>
                </a:solidFill>
              </a:rPr>
              <a:t>onderscheidbare deeltjes </a:t>
            </a:r>
          </a:p>
          <a:p>
            <a:pPr algn="r"/>
            <a:r>
              <a:rPr lang="nl-NL" sz="1800" dirty="0" smtClean="0">
                <a:solidFill>
                  <a:srgbClr val="660066"/>
                </a:solidFill>
              </a:rPr>
              <a:t>met spin ½   [</a:t>
            </a:r>
            <a:r>
              <a:rPr lang="nl-NL" sz="1800" dirty="0" err="1" smtClean="0">
                <a:solidFill>
                  <a:srgbClr val="660066"/>
                </a:solidFill>
              </a:rPr>
              <a:t>max.</a:t>
            </a:r>
            <a:r>
              <a:rPr lang="nl-NL" sz="1800" dirty="0" smtClean="0">
                <a:solidFill>
                  <a:srgbClr val="660066"/>
                </a:solidFill>
              </a:rPr>
              <a:t> 2 per hokje]</a:t>
            </a:r>
          </a:p>
          <a:p>
            <a:pPr algn="r"/>
            <a:r>
              <a:rPr lang="nl-NL" sz="1800" dirty="0" smtClean="0">
                <a:solidFill>
                  <a:srgbClr val="660066"/>
                </a:solidFill>
              </a:rPr>
              <a:t>(</a:t>
            </a:r>
            <a:r>
              <a:rPr lang="nl-NL" sz="1800" dirty="0" err="1" smtClean="0">
                <a:solidFill>
                  <a:srgbClr val="660066"/>
                </a:solidFill>
              </a:rPr>
              <a:t>Fermionen</a:t>
            </a:r>
            <a:r>
              <a:rPr lang="nl-NL" sz="1800" dirty="0" smtClean="0">
                <a:solidFill>
                  <a:srgbClr val="660066"/>
                </a:solidFill>
              </a:rPr>
              <a:t>: protonen, neutronen, </a:t>
            </a:r>
            <a:r>
              <a:rPr lang="nl-NL" sz="1800" dirty="0" err="1" smtClean="0">
                <a:solidFill>
                  <a:srgbClr val="660066"/>
                </a:solidFill>
              </a:rPr>
              <a:t>e</a:t>
            </a:r>
            <a:r>
              <a:rPr lang="nl-NL" sz="1800" baseline="30000" dirty="0" err="1" smtClean="0">
                <a:solidFill>
                  <a:srgbClr val="660066"/>
                </a:solidFill>
              </a:rPr>
              <a:t>-</a:t>
            </a:r>
            <a:r>
              <a:rPr lang="nl-NL" sz="1800" dirty="0" smtClean="0">
                <a:solidFill>
                  <a:srgbClr val="660066"/>
                </a:solidFill>
              </a:rPr>
              <a:t>)</a:t>
            </a:r>
            <a:endParaRPr lang="en-US" sz="1800" dirty="0">
              <a:solidFill>
                <a:srgbClr val="660066"/>
              </a:solidFill>
            </a:endParaRPr>
          </a:p>
        </p:txBody>
      </p:sp>
      <p:sp>
        <p:nvSpPr>
          <p:cNvPr id="13" name="Rectangle 12"/>
          <p:cNvSpPr/>
          <p:nvPr/>
        </p:nvSpPr>
        <p:spPr>
          <a:xfrm>
            <a:off x="5105400" y="1154668"/>
            <a:ext cx="3829181" cy="369332"/>
          </a:xfrm>
          <a:prstGeom prst="rect">
            <a:avLst/>
          </a:prstGeom>
        </p:spPr>
        <p:txBody>
          <a:bodyPr wrap="none">
            <a:spAutoFit/>
          </a:bodyPr>
          <a:lstStyle/>
          <a:p>
            <a:r>
              <a:rPr lang="nl-NL" sz="1800" dirty="0" smtClean="0">
                <a:solidFill>
                  <a:srgbClr val="333399"/>
                </a:solidFill>
              </a:rPr>
              <a:t>identieke, onderscheidbare deeltjes</a:t>
            </a:r>
            <a:endParaRPr lang="en-US" sz="1800" dirty="0">
              <a:solidFill>
                <a:srgbClr val="333399"/>
              </a:solidFill>
            </a:endParaRPr>
          </a:p>
        </p:txBody>
      </p:sp>
      <p:pic>
        <p:nvPicPr>
          <p:cNvPr id="15" name="Picture 14"/>
          <p:cNvPicPr>
            <a:picLocks noChangeAspect="1"/>
          </p:cNvPicPr>
          <p:nvPr/>
        </p:nvPicPr>
        <p:blipFill>
          <a:blip r:embed="rId6"/>
          <a:stretch>
            <a:fillRect/>
          </a:stretch>
        </p:blipFill>
        <p:spPr>
          <a:xfrm>
            <a:off x="0" y="5029200"/>
            <a:ext cx="2209800" cy="1834021"/>
          </a:xfrm>
          <a:prstGeom prst="rect">
            <a:avLst/>
          </a:prstGeom>
        </p:spPr>
      </p:pic>
      <p:pic>
        <p:nvPicPr>
          <p:cNvPr id="16" name="Picture 15"/>
          <p:cNvPicPr>
            <a:picLocks noChangeAspect="1"/>
          </p:cNvPicPr>
          <p:nvPr/>
        </p:nvPicPr>
        <p:blipFill>
          <a:blip r:embed="rId7"/>
          <a:stretch>
            <a:fillRect/>
          </a:stretch>
        </p:blipFill>
        <p:spPr>
          <a:xfrm>
            <a:off x="-14856" y="1447800"/>
            <a:ext cx="2148456" cy="1676400"/>
          </a:xfrm>
          <a:prstGeom prst="rect">
            <a:avLst/>
          </a:prstGeom>
        </p:spPr>
      </p:pic>
      <p:graphicFrame>
        <p:nvGraphicFramePr>
          <p:cNvPr id="524290" name="Object 2"/>
          <p:cNvGraphicFramePr>
            <a:graphicFrameLocks noChangeAspect="1"/>
          </p:cNvGraphicFramePr>
          <p:nvPr>
            <p:extLst>
              <p:ext uri="{D42A27DB-BD31-4B8C-83A1-F6EECF244321}">
                <p14:modId xmlns:p14="http://schemas.microsoft.com/office/powerpoint/2010/main" val="1377696281"/>
              </p:ext>
            </p:extLst>
          </p:nvPr>
        </p:nvGraphicFramePr>
        <p:xfrm>
          <a:off x="3359150" y="1749425"/>
          <a:ext cx="1981200" cy="990600"/>
        </p:xfrm>
        <a:graphic>
          <a:graphicData uri="http://schemas.openxmlformats.org/presentationml/2006/ole">
            <mc:AlternateContent xmlns:mc="http://schemas.openxmlformats.org/markup-compatibility/2006">
              <mc:Choice xmlns:v="urn:schemas-microsoft-com:vml" Requires="v">
                <p:oleObj spid="_x0000_s533632" name="Equation" r:id="rId8" imgW="927000" imgH="469800" progId="Equation.DSMT4">
                  <p:embed/>
                </p:oleObj>
              </mc:Choice>
              <mc:Fallback>
                <p:oleObj name="Equation" r:id="rId8" imgW="927000" imgH="469800" progId="Equation.DSMT4">
                  <p:embed/>
                  <p:pic>
                    <p:nvPicPr>
                      <p:cNvPr id="0" name="Picture 5"/>
                      <p:cNvPicPr>
                        <a:picLocks noChangeAspect="1" noChangeArrowheads="1"/>
                      </p:cNvPicPr>
                      <p:nvPr/>
                    </p:nvPicPr>
                    <p:blipFill>
                      <a:blip r:embed="rId9"/>
                      <a:srcRect/>
                      <a:stretch>
                        <a:fillRect/>
                      </a:stretch>
                    </p:blipFill>
                    <p:spPr bwMode="auto">
                      <a:xfrm>
                        <a:off x="3359150" y="1749425"/>
                        <a:ext cx="19812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4291" name="Object 3"/>
          <p:cNvGraphicFramePr>
            <a:graphicFrameLocks noChangeAspect="1"/>
          </p:cNvGraphicFramePr>
          <p:nvPr/>
        </p:nvGraphicFramePr>
        <p:xfrm>
          <a:off x="-914400" y="609600"/>
          <a:ext cx="683846" cy="317500"/>
        </p:xfrm>
        <a:graphic>
          <a:graphicData uri="http://schemas.openxmlformats.org/presentationml/2006/ole">
            <mc:AlternateContent xmlns:mc="http://schemas.openxmlformats.org/markup-compatibility/2006">
              <mc:Choice xmlns:v="urn:schemas-microsoft-com:vml" Requires="v">
                <p:oleObj spid="_x0000_s533633" name="Equation" r:id="rId10" imgW="355600" imgH="165100" progId="Equation.3">
                  <p:embed/>
                </p:oleObj>
              </mc:Choice>
              <mc:Fallback>
                <p:oleObj name="Equation" r:id="rId10" imgW="355600" imgH="16510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609600"/>
                        <a:ext cx="683846"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24294" name="Object 6"/>
          <p:cNvGraphicFramePr>
            <a:graphicFrameLocks noChangeAspect="1"/>
          </p:cNvGraphicFramePr>
          <p:nvPr>
            <p:extLst>
              <p:ext uri="{D42A27DB-BD31-4B8C-83A1-F6EECF244321}">
                <p14:modId xmlns:p14="http://schemas.microsoft.com/office/powerpoint/2010/main" val="2127463743"/>
              </p:ext>
            </p:extLst>
          </p:nvPr>
        </p:nvGraphicFramePr>
        <p:xfrm>
          <a:off x="2597150" y="5562599"/>
          <a:ext cx="2290763" cy="830263"/>
        </p:xfrm>
        <a:graphic>
          <a:graphicData uri="http://schemas.openxmlformats.org/presentationml/2006/ole">
            <mc:AlternateContent xmlns:mc="http://schemas.openxmlformats.org/markup-compatibility/2006">
              <mc:Choice xmlns:v="urn:schemas-microsoft-com:vml" Requires="v">
                <p:oleObj spid="_x0000_s533634" name="Equation" r:id="rId12" imgW="1244600" imgH="457200" progId="Equation.DSMT4">
                  <p:embed/>
                </p:oleObj>
              </mc:Choice>
              <mc:Fallback>
                <p:oleObj name="Equation" r:id="rId12" imgW="1244600" imgH="45720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7150" y="5562599"/>
                        <a:ext cx="2290763"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3647571146"/>
              </p:ext>
            </p:extLst>
          </p:nvPr>
        </p:nvGraphicFramePr>
        <p:xfrm>
          <a:off x="2569270" y="3411538"/>
          <a:ext cx="2290762" cy="900112"/>
        </p:xfrm>
        <a:graphic>
          <a:graphicData uri="http://schemas.openxmlformats.org/presentationml/2006/ole">
            <mc:AlternateContent xmlns:mc="http://schemas.openxmlformats.org/markup-compatibility/2006">
              <mc:Choice xmlns:v="urn:schemas-microsoft-com:vml" Requires="v">
                <p:oleObj spid="_x0000_s533635" name="Equation" r:id="rId14" imgW="1244520" imgH="495000" progId="Equation.DSMT4">
                  <p:embed/>
                </p:oleObj>
              </mc:Choice>
              <mc:Fallback>
                <p:oleObj name="Equation" r:id="rId14" imgW="1244520" imgH="495000" progId="Equation.DSMT4">
                  <p:embed/>
                  <p:pic>
                    <p:nvPicPr>
                      <p:cNvPr id="0" name=""/>
                      <p:cNvPicPr>
                        <a:picLocks noChangeAspect="1" noChangeArrowheads="1"/>
                      </p:cNvPicPr>
                      <p:nvPr/>
                    </p:nvPicPr>
                    <p:blipFill>
                      <a:blip r:embed="rId15"/>
                      <a:srcRect/>
                      <a:stretch>
                        <a:fillRect/>
                      </a:stretch>
                    </p:blipFill>
                    <p:spPr bwMode="auto">
                      <a:xfrm>
                        <a:off x="2569270" y="3411538"/>
                        <a:ext cx="2290762"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60357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273050" y="1033463"/>
            <a:ext cx="8420100" cy="1323439"/>
          </a:xfrm>
          <a:prstGeom prst="rect">
            <a:avLst/>
          </a:prstGeom>
          <a:noFill/>
          <a:ln w="9525">
            <a:noFill/>
            <a:miter lim="800000"/>
            <a:headEnd/>
            <a:tailEnd/>
          </a:ln>
          <a:effectLst/>
        </p:spPr>
        <p:txBody>
          <a:bodyPr>
            <a:prstTxWarp prst="textNoShape">
              <a:avLst/>
            </a:prstTxWarp>
            <a:spAutoFit/>
          </a:bodyPr>
          <a:lstStyle/>
          <a:p>
            <a:pPr marL="342900" indent="-342900" algn="l">
              <a:spcBef>
                <a:spcPct val="50000"/>
              </a:spcBef>
            </a:pPr>
            <a:r>
              <a:rPr lang="nl-NL" sz="2000" dirty="0" smtClean="0">
                <a:solidFill>
                  <a:srgbClr val="333399"/>
                </a:solidFill>
              </a:rPr>
              <a:t>	Bij kamertemperatuur geldt: </a:t>
            </a:r>
            <a:r>
              <a:rPr lang="nl-NL" sz="2000" dirty="0" err="1" smtClean="0">
                <a:solidFill>
                  <a:srgbClr val="333399"/>
                </a:solidFill>
              </a:rPr>
              <a:t>kT</a:t>
            </a:r>
            <a:r>
              <a:rPr lang="nl-NL" sz="2000" dirty="0">
                <a:solidFill>
                  <a:srgbClr val="333399"/>
                </a:solidFill>
              </a:rPr>
              <a:t> </a:t>
            </a:r>
            <a:r>
              <a:rPr lang="nl-NL" sz="2000" dirty="0" smtClean="0">
                <a:solidFill>
                  <a:srgbClr val="333399"/>
                </a:solidFill>
              </a:rPr>
              <a:t>~ 0,025 eV    Stel: = </a:t>
            </a:r>
            <a:r>
              <a:rPr lang="nl-NL" sz="2000" dirty="0">
                <a:solidFill>
                  <a:schemeClr val="accent6"/>
                </a:solidFill>
              </a:rPr>
              <a:t>E</a:t>
            </a:r>
            <a:r>
              <a:rPr lang="nl-NL" sz="2000" baseline="-25000" dirty="0">
                <a:solidFill>
                  <a:schemeClr val="accent6"/>
                </a:solidFill>
              </a:rPr>
              <a:t>2 </a:t>
            </a:r>
            <a:r>
              <a:rPr lang="nl-NL" sz="2000" dirty="0" smtClean="0">
                <a:solidFill>
                  <a:srgbClr val="333399"/>
                </a:solidFill>
              </a:rPr>
              <a:t>– </a:t>
            </a:r>
            <a:r>
              <a:rPr lang="nl-NL" sz="2000" dirty="0" smtClean="0">
                <a:solidFill>
                  <a:schemeClr val="accent6"/>
                </a:solidFill>
              </a:rPr>
              <a:t>E</a:t>
            </a:r>
            <a:r>
              <a:rPr lang="nl-NL" sz="2000" baseline="-25000" dirty="0" smtClean="0">
                <a:solidFill>
                  <a:schemeClr val="accent6"/>
                </a:solidFill>
              </a:rPr>
              <a:t>1 </a:t>
            </a:r>
            <a:r>
              <a:rPr lang="nl-NL" sz="2000" dirty="0" smtClean="0">
                <a:solidFill>
                  <a:srgbClr val="333399"/>
                </a:solidFill>
              </a:rPr>
              <a:t>= 2 eV</a:t>
            </a:r>
            <a:endParaRPr lang="nl-NL" sz="2000" dirty="0">
              <a:solidFill>
                <a:srgbClr val="333399"/>
              </a:solidFill>
            </a:endParaRPr>
          </a:p>
          <a:p>
            <a:pPr marL="342900" indent="-342900" algn="l">
              <a:spcBef>
                <a:spcPct val="50000"/>
              </a:spcBef>
            </a:pPr>
            <a:r>
              <a:rPr lang="nl-NL" sz="2000" dirty="0" smtClean="0">
                <a:solidFill>
                  <a:srgbClr val="333399"/>
                </a:solidFill>
              </a:rPr>
              <a:t>	Welk deel van de e</a:t>
            </a:r>
            <a:r>
              <a:rPr lang="nl-NL" sz="2000" baseline="30000" dirty="0" smtClean="0">
                <a:solidFill>
                  <a:srgbClr val="333399"/>
                </a:solidFill>
              </a:rPr>
              <a:t>- </a:t>
            </a:r>
            <a:r>
              <a:rPr lang="nl-NL" sz="2000" dirty="0" smtClean="0">
                <a:solidFill>
                  <a:srgbClr val="333399"/>
                </a:solidFill>
              </a:rPr>
              <a:t>zit </a:t>
            </a:r>
            <a:r>
              <a:rPr lang="nl-NL" sz="2000" dirty="0" smtClean="0">
                <a:solidFill>
                  <a:schemeClr val="accent6"/>
                </a:solidFill>
              </a:rPr>
              <a:t>in E</a:t>
            </a:r>
            <a:r>
              <a:rPr lang="nl-NL" sz="2000" baseline="-25000" dirty="0" smtClean="0">
                <a:solidFill>
                  <a:schemeClr val="accent6"/>
                </a:solidFill>
              </a:rPr>
              <a:t>2</a:t>
            </a:r>
            <a:r>
              <a:rPr lang="nl-NL" sz="2000" dirty="0">
                <a:solidFill>
                  <a:srgbClr val="333399"/>
                </a:solidFill>
              </a:rPr>
              <a:t> </a:t>
            </a:r>
            <a:r>
              <a:rPr lang="nl-NL" sz="2000" dirty="0" smtClean="0">
                <a:solidFill>
                  <a:srgbClr val="333399"/>
                </a:solidFill>
              </a:rPr>
              <a:t>?</a:t>
            </a:r>
            <a:endParaRPr lang="en-GB" sz="2000" baseline="-25000" dirty="0">
              <a:solidFill>
                <a:schemeClr val="accent6"/>
              </a:solidFill>
            </a:endParaRPr>
          </a:p>
          <a:p>
            <a:pPr marL="342900" indent="-342900" algn="l">
              <a:spcBef>
                <a:spcPct val="50000"/>
              </a:spcBef>
            </a:pPr>
            <a:r>
              <a:rPr lang="nl-NL" sz="2000" dirty="0" smtClean="0">
                <a:solidFill>
                  <a:srgbClr val="333399"/>
                </a:solidFill>
              </a:rPr>
              <a:t> </a:t>
            </a:r>
          </a:p>
        </p:txBody>
      </p:sp>
      <p:pic>
        <p:nvPicPr>
          <p:cNvPr id="6" name="Picture 7" descr="Figure_39_18"/>
          <p:cNvPicPr>
            <a:picLocks noChangeAspect="1" noChangeArrowheads="1"/>
          </p:cNvPicPr>
          <p:nvPr/>
        </p:nvPicPr>
        <p:blipFill rotWithShape="1">
          <a:blip r:embed="rId4">
            <a:extLst>
              <a:ext uri="{28A0092B-C50C-407E-A947-70E740481C1C}">
                <a14:useLocalDpi xmlns:a14="http://schemas.microsoft.com/office/drawing/2010/main" val="0"/>
              </a:ext>
            </a:extLst>
          </a:blip>
          <a:srcRect r="48282" b="55781"/>
          <a:stretch/>
        </p:blipFill>
        <p:spPr bwMode="auto">
          <a:xfrm>
            <a:off x="990601" y="5122893"/>
            <a:ext cx="2429272" cy="9704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9"/>
          <p:cNvGrpSpPr/>
          <p:nvPr/>
        </p:nvGrpSpPr>
        <p:grpSpPr>
          <a:xfrm>
            <a:off x="971600" y="2780928"/>
            <a:ext cx="4312807" cy="664004"/>
            <a:chOff x="1253603" y="2879800"/>
            <a:chExt cx="4610899" cy="801754"/>
          </a:xfrm>
        </p:grpSpPr>
        <p:sp>
          <p:nvSpPr>
            <p:cNvPr id="8" name="Rectangle 7"/>
            <p:cNvSpPr/>
            <p:nvPr/>
          </p:nvSpPr>
          <p:spPr>
            <a:xfrm>
              <a:off x="1253603" y="3140973"/>
              <a:ext cx="2733090" cy="483115"/>
            </a:xfrm>
            <a:prstGeom prst="rect">
              <a:avLst/>
            </a:prstGeom>
          </p:spPr>
          <p:txBody>
            <a:bodyPr wrap="square">
              <a:spAutoFit/>
            </a:bodyPr>
            <a:lstStyle/>
            <a:p>
              <a:r>
                <a:rPr lang="nl-NL" sz="2000" dirty="0" err="1" smtClean="0">
                  <a:solidFill>
                    <a:srgbClr val="000000"/>
                  </a:solidFill>
                </a:rPr>
                <a:t>Boltzmanndistributie</a:t>
              </a:r>
              <a:r>
                <a:rPr lang="nl-NL" sz="2000" dirty="0" smtClean="0">
                  <a:solidFill>
                    <a:srgbClr val="000000"/>
                  </a:solidFill>
                </a:rPr>
                <a:t>: </a:t>
              </a:r>
              <a:endParaRPr lang="nl-NL" sz="2000" dirty="0">
                <a:solidFill>
                  <a:srgbClr val="000000"/>
                </a:solidFill>
              </a:endParaRPr>
            </a:p>
          </p:txBody>
        </p:sp>
        <p:graphicFrame>
          <p:nvGraphicFramePr>
            <p:cNvPr id="9" name="Object 8"/>
            <p:cNvGraphicFramePr>
              <a:graphicFrameLocks noChangeAspect="1"/>
            </p:cNvGraphicFramePr>
            <p:nvPr>
              <p:extLst/>
            </p:nvPr>
          </p:nvGraphicFramePr>
          <p:xfrm>
            <a:off x="4231093" y="2879800"/>
            <a:ext cx="1633409" cy="801754"/>
          </p:xfrm>
          <a:graphic>
            <a:graphicData uri="http://schemas.openxmlformats.org/presentationml/2006/ole">
              <mc:AlternateContent xmlns:mc="http://schemas.openxmlformats.org/markup-compatibility/2006">
                <mc:Choice xmlns:v="urn:schemas-microsoft-com:vml" Requires="v">
                  <p:oleObj spid="_x0000_s717854" name="Equation" r:id="rId5" imgW="723600" imgH="355320" progId="Equation.3">
                    <p:embed/>
                  </p:oleObj>
                </mc:Choice>
                <mc:Fallback>
                  <p:oleObj name="Equation" r:id="rId5" imgW="72360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093" y="2879800"/>
                          <a:ext cx="1633409" cy="8017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0"/>
          <p:cNvGrpSpPr/>
          <p:nvPr/>
        </p:nvGrpSpPr>
        <p:grpSpPr>
          <a:xfrm>
            <a:off x="1234550" y="3501008"/>
            <a:ext cx="6697527" cy="990600"/>
            <a:chOff x="1234550" y="3598333"/>
            <a:chExt cx="6815569" cy="1066800"/>
          </a:xfrm>
        </p:grpSpPr>
        <p:graphicFrame>
          <p:nvGraphicFramePr>
            <p:cNvPr id="11" name="Object 10"/>
            <p:cNvGraphicFramePr>
              <a:graphicFrameLocks noChangeAspect="1"/>
            </p:cNvGraphicFramePr>
            <p:nvPr>
              <p:extLst/>
            </p:nvPr>
          </p:nvGraphicFramePr>
          <p:xfrm>
            <a:off x="6026596" y="3598333"/>
            <a:ext cx="2023523" cy="1066800"/>
          </p:xfrm>
          <a:graphic>
            <a:graphicData uri="http://schemas.openxmlformats.org/presentationml/2006/ole">
              <mc:AlternateContent xmlns:mc="http://schemas.openxmlformats.org/markup-compatibility/2006">
                <mc:Choice xmlns:v="urn:schemas-microsoft-com:vml" Requires="v">
                  <p:oleObj spid="_x0000_s717855" name="Equation" r:id="rId7" imgW="939600" imgH="495000" progId="Equation.3">
                    <p:embed/>
                  </p:oleObj>
                </mc:Choice>
                <mc:Fallback>
                  <p:oleObj name="Equation" r:id="rId7" imgW="939600" imgH="495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6596" y="3598333"/>
                          <a:ext cx="202352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234550" y="3975447"/>
              <a:ext cx="3396272" cy="430888"/>
            </a:xfrm>
            <a:prstGeom prst="rect">
              <a:avLst/>
            </a:prstGeom>
          </p:spPr>
          <p:txBody>
            <a:bodyPr wrap="square">
              <a:spAutoFit/>
            </a:bodyPr>
            <a:lstStyle/>
            <a:p>
              <a:r>
                <a:rPr lang="nl-NL" sz="2000" dirty="0" smtClean="0">
                  <a:solidFill>
                    <a:srgbClr val="000000"/>
                  </a:solidFill>
                </a:rPr>
                <a:t>verdeling energieniveaus:</a:t>
              </a:r>
              <a:endParaRPr lang="en-GB" sz="2000" dirty="0">
                <a:solidFill>
                  <a:srgbClr val="000000"/>
                </a:solidFill>
              </a:endParaRPr>
            </a:p>
          </p:txBody>
        </p:sp>
      </p:grpSp>
      <p:sp>
        <p:nvSpPr>
          <p:cNvPr id="13" name="Rectangle 12"/>
          <p:cNvSpPr/>
          <p:nvPr/>
        </p:nvSpPr>
        <p:spPr>
          <a:xfrm>
            <a:off x="5181600" y="6553503"/>
            <a:ext cx="4572000" cy="430887"/>
          </a:xfrm>
          <a:prstGeom prst="rect">
            <a:avLst/>
          </a:prstGeom>
        </p:spPr>
        <p:txBody>
          <a:bodyPr>
            <a:spAutoFit/>
          </a:bodyPr>
          <a:lstStyle/>
          <a:p>
            <a:r>
              <a:rPr lang="en-US" sz="1100" dirty="0" smtClean="0">
                <a:solidFill>
                  <a:srgbClr val="000000"/>
                </a:solidFill>
                <a:hlinkClick r:id="rId9"/>
              </a:rPr>
              <a:t>http://en.wikipedia.org/wiki/Active_gain_medium</a:t>
            </a:r>
            <a:endParaRPr lang="en-US" sz="1100" dirty="0" smtClean="0">
              <a:solidFill>
                <a:srgbClr val="000000"/>
              </a:solidFill>
            </a:endParaRPr>
          </a:p>
          <a:p>
            <a:endParaRPr lang="en-US" sz="1100" dirty="0">
              <a:solidFill>
                <a:srgbClr val="000000"/>
              </a:solidFill>
            </a:endParaRPr>
          </a:p>
        </p:txBody>
      </p:sp>
      <p:sp>
        <p:nvSpPr>
          <p:cNvPr id="14" name="Rectangle 13"/>
          <p:cNvSpPr/>
          <p:nvPr/>
        </p:nvSpPr>
        <p:spPr>
          <a:xfrm>
            <a:off x="5292080" y="5529813"/>
            <a:ext cx="3156519" cy="851515"/>
          </a:xfrm>
          <a:prstGeom prst="rect">
            <a:avLst/>
          </a:prstGeom>
        </p:spPr>
        <p:txBody>
          <a:bodyPr wrap="square">
            <a:spAutoFit/>
          </a:bodyPr>
          <a:lstStyle/>
          <a:p>
            <a:r>
              <a:rPr lang="nl-NL" sz="2000" dirty="0" smtClean="0">
                <a:solidFill>
                  <a:schemeClr val="accent6"/>
                </a:solidFill>
              </a:rPr>
              <a:t>N</a:t>
            </a:r>
            <a:r>
              <a:rPr lang="nl-NL" sz="2000" baseline="-25000" dirty="0" smtClean="0">
                <a:solidFill>
                  <a:schemeClr val="accent6"/>
                </a:solidFill>
              </a:rPr>
              <a:t>2 </a:t>
            </a:r>
            <a:r>
              <a:rPr lang="nl-NL" sz="2000" dirty="0" smtClean="0">
                <a:solidFill>
                  <a:srgbClr val="333399"/>
                </a:solidFill>
              </a:rPr>
              <a:t>/</a:t>
            </a:r>
            <a:r>
              <a:rPr lang="nl-NL" sz="2000" dirty="0" smtClean="0">
                <a:solidFill>
                  <a:schemeClr val="accent6"/>
                </a:solidFill>
              </a:rPr>
              <a:t>N</a:t>
            </a:r>
            <a:r>
              <a:rPr lang="nl-NL" sz="2000" baseline="-25000" dirty="0" smtClean="0">
                <a:solidFill>
                  <a:schemeClr val="accent6"/>
                </a:solidFill>
              </a:rPr>
              <a:t>1 </a:t>
            </a:r>
            <a:r>
              <a:rPr lang="en-US" sz="2000" dirty="0"/>
              <a:t>= </a:t>
            </a:r>
            <a:r>
              <a:rPr lang="en-US" sz="2000" dirty="0" smtClean="0"/>
              <a:t>e</a:t>
            </a:r>
            <a:r>
              <a:rPr lang="nl-NL" sz="2000" dirty="0" smtClean="0">
                <a:solidFill>
                  <a:schemeClr val="accent6"/>
                </a:solidFill>
              </a:rPr>
              <a:t> </a:t>
            </a:r>
            <a:r>
              <a:rPr lang="nl-NL" sz="2000" baseline="30000" dirty="0" smtClean="0">
                <a:solidFill>
                  <a:schemeClr val="accent6"/>
                </a:solidFill>
              </a:rPr>
              <a:t>–( E</a:t>
            </a:r>
            <a:r>
              <a:rPr lang="nl-NL" sz="2000" baseline="-25000" dirty="0" smtClean="0">
                <a:solidFill>
                  <a:schemeClr val="accent6"/>
                </a:solidFill>
              </a:rPr>
              <a:t>2</a:t>
            </a:r>
            <a:r>
              <a:rPr lang="nl-NL" sz="2000" baseline="30000" dirty="0" smtClean="0">
                <a:solidFill>
                  <a:schemeClr val="accent6"/>
                </a:solidFill>
              </a:rPr>
              <a:t> </a:t>
            </a:r>
            <a:r>
              <a:rPr lang="nl-NL" sz="2000" baseline="30000" dirty="0">
                <a:solidFill>
                  <a:srgbClr val="333399"/>
                </a:solidFill>
              </a:rPr>
              <a:t>– </a:t>
            </a:r>
            <a:r>
              <a:rPr lang="nl-NL" sz="2000" baseline="30000" dirty="0" smtClean="0">
                <a:solidFill>
                  <a:schemeClr val="accent6"/>
                </a:solidFill>
              </a:rPr>
              <a:t>E</a:t>
            </a:r>
            <a:r>
              <a:rPr lang="nl-NL" sz="2000" baseline="-25000" dirty="0">
                <a:solidFill>
                  <a:schemeClr val="accent6"/>
                </a:solidFill>
              </a:rPr>
              <a:t>1</a:t>
            </a:r>
            <a:r>
              <a:rPr lang="nl-NL" sz="2000" baseline="30000" dirty="0" smtClean="0">
                <a:solidFill>
                  <a:schemeClr val="accent6"/>
                </a:solidFill>
              </a:rPr>
              <a:t>)</a:t>
            </a:r>
            <a:r>
              <a:rPr lang="nl-NL" sz="2000" baseline="-25000" dirty="0" smtClean="0">
                <a:solidFill>
                  <a:schemeClr val="accent6"/>
                </a:solidFill>
              </a:rPr>
              <a:t> </a:t>
            </a:r>
          </a:p>
          <a:p>
            <a:endParaRPr lang="nl-NL" sz="1400" baseline="-25000" dirty="0" smtClean="0">
              <a:solidFill>
                <a:schemeClr val="accent6"/>
              </a:solidFill>
            </a:endParaRPr>
          </a:p>
          <a:p>
            <a:r>
              <a:rPr lang="en-US" sz="2000" dirty="0" smtClean="0"/>
              <a:t>                 = </a:t>
            </a:r>
            <a:r>
              <a:rPr lang="en-US" sz="2000" dirty="0"/>
              <a:t>e</a:t>
            </a:r>
            <a:r>
              <a:rPr lang="nl-NL" sz="2000" dirty="0">
                <a:solidFill>
                  <a:schemeClr val="accent6"/>
                </a:solidFill>
              </a:rPr>
              <a:t> </a:t>
            </a:r>
            <a:r>
              <a:rPr lang="nl-NL" sz="2000" baseline="30000" dirty="0">
                <a:solidFill>
                  <a:schemeClr val="accent6"/>
                </a:solidFill>
              </a:rPr>
              <a:t>–</a:t>
            </a:r>
            <a:r>
              <a:rPr lang="en-US" sz="2000" baseline="30000" dirty="0" smtClean="0"/>
              <a:t>80</a:t>
            </a:r>
            <a:r>
              <a:rPr lang="en-US" sz="2000" dirty="0" smtClean="0"/>
              <a:t> </a:t>
            </a:r>
            <a:r>
              <a:rPr lang="en-US" sz="2000" dirty="0"/>
              <a:t>= 2 </a:t>
            </a:r>
            <a:r>
              <a:rPr lang="en-US" sz="2000" dirty="0" smtClean="0"/>
              <a:t>10</a:t>
            </a:r>
            <a:r>
              <a:rPr lang="en-US" sz="2000" baseline="30000" dirty="0" smtClean="0"/>
              <a:t>-35</a:t>
            </a:r>
            <a:endParaRPr lang="en-GB" sz="2000" dirty="0">
              <a:solidFill>
                <a:srgbClr val="660066"/>
              </a:solidFill>
            </a:endParaRPr>
          </a:p>
        </p:txBody>
      </p:sp>
      <p:sp>
        <p:nvSpPr>
          <p:cNvPr id="15" name="Rectangle 14"/>
          <p:cNvSpPr/>
          <p:nvPr/>
        </p:nvSpPr>
        <p:spPr>
          <a:xfrm>
            <a:off x="5181600" y="1650548"/>
            <a:ext cx="3747864" cy="584775"/>
          </a:xfrm>
          <a:prstGeom prst="rect">
            <a:avLst/>
          </a:prstGeom>
        </p:spPr>
        <p:txBody>
          <a:bodyPr wrap="square">
            <a:spAutoFit/>
          </a:bodyPr>
          <a:lstStyle/>
          <a:p>
            <a:pPr algn="r"/>
            <a:r>
              <a:rPr lang="en-US" sz="1600" dirty="0" err="1" smtClean="0">
                <a:solidFill>
                  <a:srgbClr val="660066"/>
                </a:solidFill>
                <a:latin typeface="Verdana"/>
                <a:ea typeface="Verdana"/>
                <a:cs typeface="Verdana"/>
                <a:sym typeface="Wingdings" panose="05000000000000000000" pitchFamily="2" charset="2"/>
              </a:rPr>
              <a:t>uitgezonden</a:t>
            </a:r>
            <a:r>
              <a:rPr lang="en-US" sz="1600" dirty="0" smtClean="0">
                <a:solidFill>
                  <a:srgbClr val="660066"/>
                </a:solidFill>
                <a:latin typeface="Verdana"/>
                <a:ea typeface="Verdana"/>
                <a:cs typeface="Verdana"/>
                <a:sym typeface="Wingdings" panose="05000000000000000000" pitchFamily="2" charset="2"/>
              </a:rPr>
              <a:t> </a:t>
            </a:r>
            <a:r>
              <a:rPr lang="en-US" sz="1600" dirty="0" err="1" smtClean="0">
                <a:solidFill>
                  <a:srgbClr val="660066"/>
                </a:solidFill>
                <a:latin typeface="Verdana"/>
                <a:ea typeface="Verdana"/>
                <a:cs typeface="Verdana"/>
                <a:sym typeface="Wingdings" panose="05000000000000000000" pitchFamily="2" charset="2"/>
              </a:rPr>
              <a:t>foton</a:t>
            </a:r>
            <a:r>
              <a:rPr lang="en-US" sz="1600" dirty="0" smtClean="0">
                <a:solidFill>
                  <a:srgbClr val="660066"/>
                </a:solidFill>
                <a:latin typeface="Verdana"/>
                <a:ea typeface="Verdana"/>
                <a:cs typeface="Verdana"/>
                <a:sym typeface="Wingdings" panose="05000000000000000000" pitchFamily="2" charset="2"/>
              </a:rPr>
              <a:t> </a:t>
            </a:r>
            <a:r>
              <a:rPr lang="en-US" sz="1600" dirty="0" err="1" smtClean="0">
                <a:solidFill>
                  <a:srgbClr val="660066"/>
                </a:solidFill>
                <a:latin typeface="Verdana"/>
                <a:ea typeface="Verdana"/>
                <a:cs typeface="Verdana"/>
                <a:sym typeface="Wingdings" panose="05000000000000000000" pitchFamily="2" charset="2"/>
              </a:rPr>
              <a:t>bij</a:t>
            </a:r>
            <a:r>
              <a:rPr lang="en-US" sz="1600" dirty="0" smtClean="0">
                <a:solidFill>
                  <a:srgbClr val="660066"/>
                </a:solidFill>
                <a:latin typeface="Verdana"/>
                <a:ea typeface="Verdana"/>
                <a:cs typeface="Verdana"/>
                <a:sym typeface="Wingdings" panose="05000000000000000000" pitchFamily="2" charset="2"/>
              </a:rPr>
              <a:t> </a:t>
            </a:r>
            <a:r>
              <a:rPr lang="en-US" sz="1600" dirty="0" err="1" smtClean="0">
                <a:solidFill>
                  <a:srgbClr val="660066"/>
                </a:solidFill>
                <a:latin typeface="Verdana"/>
                <a:ea typeface="Verdana"/>
                <a:cs typeface="Verdana"/>
                <a:sym typeface="Wingdings" panose="05000000000000000000" pitchFamily="2" charset="2"/>
              </a:rPr>
              <a:t>terugvallen</a:t>
            </a:r>
            <a:endParaRPr lang="en-US" sz="1600" dirty="0" smtClean="0">
              <a:solidFill>
                <a:srgbClr val="660066"/>
              </a:solidFill>
              <a:latin typeface="Verdana"/>
              <a:ea typeface="Verdana"/>
              <a:cs typeface="Verdana"/>
              <a:sym typeface="Wingdings" panose="05000000000000000000" pitchFamily="2" charset="2"/>
            </a:endParaRPr>
          </a:p>
          <a:p>
            <a:pPr algn="r"/>
            <a:r>
              <a:rPr lang="en-US" sz="1600" dirty="0" smtClean="0">
                <a:solidFill>
                  <a:srgbClr val="660066"/>
                </a:solidFill>
                <a:latin typeface="Verdana"/>
                <a:ea typeface="Verdana"/>
                <a:cs typeface="Verdana"/>
                <a:sym typeface="Wingdings" panose="05000000000000000000" pitchFamily="2" charset="2"/>
              </a:rPr>
              <a:t>is </a:t>
            </a:r>
            <a:r>
              <a:rPr lang="en-US" sz="1600" dirty="0" err="1" smtClean="0">
                <a:solidFill>
                  <a:srgbClr val="660066"/>
                </a:solidFill>
                <a:latin typeface="Verdana"/>
                <a:ea typeface="Verdana"/>
                <a:cs typeface="Verdana"/>
              </a:rPr>
              <a:t>zichtbaar</a:t>
            </a:r>
            <a:r>
              <a:rPr lang="en-US" sz="1600" dirty="0" smtClean="0">
                <a:solidFill>
                  <a:srgbClr val="660066"/>
                </a:solidFill>
                <a:latin typeface="Verdana"/>
                <a:ea typeface="Verdana"/>
                <a:cs typeface="Verdana"/>
              </a:rPr>
              <a:t> </a:t>
            </a:r>
            <a:r>
              <a:rPr lang="en-US" sz="1600" dirty="0" err="1" smtClean="0">
                <a:solidFill>
                  <a:srgbClr val="660066"/>
                </a:solidFill>
                <a:latin typeface="Verdana"/>
                <a:ea typeface="Verdana"/>
                <a:cs typeface="Verdana"/>
              </a:rPr>
              <a:t>licht</a:t>
            </a:r>
            <a:endParaRPr lang="en-GB" sz="1600" dirty="0">
              <a:solidFill>
                <a:srgbClr val="660066"/>
              </a:solidFill>
            </a:endParaRPr>
          </a:p>
        </p:txBody>
      </p:sp>
      <p:sp>
        <p:nvSpPr>
          <p:cNvPr id="17"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err="1" smtClean="0">
                <a:solidFill>
                  <a:srgbClr val="000000"/>
                </a:solidFill>
              </a:rPr>
              <a:t>Bereken</a:t>
            </a:r>
            <a:r>
              <a:rPr lang="en-US" sz="2500" dirty="0" smtClean="0">
                <a:solidFill>
                  <a:srgbClr val="000000"/>
                </a:solidFill>
              </a:rPr>
              <a:t> </a:t>
            </a:r>
            <a:r>
              <a:rPr lang="en-US" sz="2500" dirty="0" err="1" smtClean="0">
                <a:solidFill>
                  <a:srgbClr val="000000"/>
                </a:solidFill>
              </a:rPr>
              <a:t>kans</a:t>
            </a:r>
            <a:r>
              <a:rPr lang="en-US" sz="2500" dirty="0" smtClean="0">
                <a:solidFill>
                  <a:srgbClr val="000000"/>
                </a:solidFill>
              </a:rPr>
              <a:t> </a:t>
            </a:r>
            <a:r>
              <a:rPr lang="en-US" sz="2500" dirty="0" err="1" smtClean="0">
                <a:solidFill>
                  <a:srgbClr val="000000"/>
                </a:solidFill>
              </a:rPr>
              <a:t>dat</a:t>
            </a:r>
            <a:r>
              <a:rPr lang="en-US" sz="2500" dirty="0" smtClean="0">
                <a:solidFill>
                  <a:srgbClr val="000000"/>
                </a:solidFill>
              </a:rPr>
              <a:t> e</a:t>
            </a:r>
            <a:r>
              <a:rPr lang="en-US" sz="2500" baseline="30000" dirty="0" smtClean="0">
                <a:solidFill>
                  <a:srgbClr val="000000"/>
                </a:solidFill>
              </a:rPr>
              <a:t>-</a:t>
            </a:r>
            <a:r>
              <a:rPr lang="en-US" sz="2500" dirty="0" smtClean="0">
                <a:solidFill>
                  <a:srgbClr val="000000"/>
                </a:solidFill>
              </a:rPr>
              <a:t> in </a:t>
            </a:r>
            <a:r>
              <a:rPr lang="en-US" sz="2500" dirty="0" err="1" smtClean="0">
                <a:solidFill>
                  <a:srgbClr val="000000"/>
                </a:solidFill>
              </a:rPr>
              <a:t>aangeslagen</a:t>
            </a:r>
            <a:r>
              <a:rPr lang="en-US" sz="2500" dirty="0" smtClean="0">
                <a:solidFill>
                  <a:srgbClr val="000000"/>
                </a:solidFill>
              </a:rPr>
              <a:t> </a:t>
            </a:r>
            <a:r>
              <a:rPr lang="en-US" sz="2500" dirty="0" err="1" smtClean="0">
                <a:solidFill>
                  <a:srgbClr val="000000"/>
                </a:solidFill>
              </a:rPr>
              <a:t>toestand</a:t>
            </a:r>
            <a:r>
              <a:rPr lang="en-US" sz="2500" dirty="0" smtClean="0">
                <a:solidFill>
                  <a:srgbClr val="000000"/>
                </a:solidFill>
              </a:rPr>
              <a:t> zit</a:t>
            </a:r>
            <a:endParaRPr lang="nl-NL" sz="2500" dirty="0">
              <a:solidFill>
                <a:srgbClr val="000000"/>
              </a:solidFill>
            </a:endParaRPr>
          </a:p>
        </p:txBody>
      </p:sp>
      <p:sp>
        <p:nvSpPr>
          <p:cNvPr id="18"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solidFill>
                <a:srgbClr val="000000"/>
              </a:solidFill>
            </a:endParaRPr>
          </a:p>
        </p:txBody>
      </p:sp>
      <p:sp>
        <p:nvSpPr>
          <p:cNvPr id="16" name="Rectangle 15"/>
          <p:cNvSpPr/>
          <p:nvPr/>
        </p:nvSpPr>
        <p:spPr>
          <a:xfrm>
            <a:off x="2979993" y="5601433"/>
            <a:ext cx="879759" cy="400110"/>
          </a:xfrm>
          <a:prstGeom prst="rect">
            <a:avLst/>
          </a:prstGeom>
        </p:spPr>
        <p:txBody>
          <a:bodyPr wrap="square">
            <a:spAutoFit/>
          </a:bodyPr>
          <a:lstStyle/>
          <a:p>
            <a:r>
              <a:rPr lang="nl-NL" sz="2000" dirty="0" smtClean="0">
                <a:solidFill>
                  <a:srgbClr val="660066"/>
                </a:solidFill>
              </a:rPr>
              <a:t>E</a:t>
            </a:r>
            <a:r>
              <a:rPr lang="nl-NL" sz="2000" baseline="-25000" dirty="0" smtClean="0">
                <a:solidFill>
                  <a:srgbClr val="660066"/>
                </a:solidFill>
              </a:rPr>
              <a:t>1</a:t>
            </a:r>
            <a:endParaRPr lang="en-GB" sz="2000" baseline="-25000" dirty="0">
              <a:solidFill>
                <a:srgbClr val="660066"/>
              </a:solidFill>
            </a:endParaRPr>
          </a:p>
        </p:txBody>
      </p:sp>
      <p:sp>
        <p:nvSpPr>
          <p:cNvPr id="19" name="Rectangle 18"/>
          <p:cNvSpPr/>
          <p:nvPr/>
        </p:nvSpPr>
        <p:spPr>
          <a:xfrm>
            <a:off x="2979993" y="4980775"/>
            <a:ext cx="879759" cy="400110"/>
          </a:xfrm>
          <a:prstGeom prst="rect">
            <a:avLst/>
          </a:prstGeom>
        </p:spPr>
        <p:txBody>
          <a:bodyPr wrap="square">
            <a:spAutoFit/>
          </a:bodyPr>
          <a:lstStyle/>
          <a:p>
            <a:r>
              <a:rPr lang="nl-NL" sz="2000" dirty="0" smtClean="0">
                <a:solidFill>
                  <a:srgbClr val="660066"/>
                </a:solidFill>
              </a:rPr>
              <a:t>E</a:t>
            </a:r>
            <a:r>
              <a:rPr lang="nl-NL" sz="2000" baseline="-25000" dirty="0" smtClean="0">
                <a:solidFill>
                  <a:srgbClr val="660066"/>
                </a:solidFill>
              </a:rPr>
              <a:t>2</a:t>
            </a:r>
            <a:endParaRPr lang="en-GB" sz="2000" baseline="-25000" dirty="0">
              <a:solidFill>
                <a:srgbClr val="660066"/>
              </a:solidFill>
            </a:endParaRPr>
          </a:p>
        </p:txBody>
      </p:sp>
      <p:cxnSp>
        <p:nvCxnSpPr>
          <p:cNvPr id="5" name="Straight Arrow Connector 4"/>
          <p:cNvCxnSpPr/>
          <p:nvPr/>
        </p:nvCxnSpPr>
        <p:spPr bwMode="auto">
          <a:xfrm>
            <a:off x="7668344" y="1457593"/>
            <a:ext cx="0" cy="1967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1179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chemeClr val="tx2"/>
                </a:solidFill>
              </a:rPr>
              <a:t>§39.9 Lasers </a:t>
            </a:r>
            <a:endParaRPr lang="nl-NL" sz="2500" dirty="0">
              <a:solidFill>
                <a:schemeClr val="tx2"/>
              </a:solidFill>
            </a:endParaRPr>
          </a:p>
        </p:txBody>
      </p:sp>
      <p:sp>
        <p:nvSpPr>
          <p:cNvPr id="217091"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7092" name="Rectangle 4"/>
          <p:cNvSpPr>
            <a:spLocks noGrp="1" noChangeArrowheads="1"/>
          </p:cNvSpPr>
          <p:nvPr>
            <p:ph type="body" idx="1"/>
          </p:nvPr>
        </p:nvSpPr>
        <p:spPr>
          <a:xfrm>
            <a:off x="533400" y="914400"/>
            <a:ext cx="8458200" cy="5638800"/>
          </a:xfrm>
          <a:noFill/>
          <a:ln/>
        </p:spPr>
        <p:txBody>
          <a:bodyPr/>
          <a:lstStyle/>
          <a:p>
            <a:pPr>
              <a:buFontTx/>
              <a:buNone/>
            </a:pPr>
            <a:r>
              <a:rPr lang="nl-NL" sz="1800" dirty="0" smtClean="0"/>
              <a:t>Laser: </a:t>
            </a:r>
            <a:r>
              <a:rPr lang="nl-NL" sz="1800" dirty="0" err="1" smtClean="0"/>
              <a:t>light</a:t>
            </a:r>
            <a:r>
              <a:rPr lang="nl-NL" sz="1800" dirty="0" smtClean="0"/>
              <a:t> </a:t>
            </a:r>
            <a:r>
              <a:rPr lang="nl-NL" sz="1800" dirty="0" err="1" smtClean="0"/>
              <a:t>amplification</a:t>
            </a:r>
            <a:r>
              <a:rPr lang="nl-NL" sz="1800" dirty="0" smtClean="0"/>
              <a:t> </a:t>
            </a:r>
            <a:r>
              <a:rPr lang="nl-NL" sz="1800" dirty="0" err="1" smtClean="0"/>
              <a:t>by</a:t>
            </a:r>
            <a:r>
              <a:rPr lang="nl-NL" sz="1800" dirty="0" smtClean="0"/>
              <a:t> </a:t>
            </a:r>
            <a:r>
              <a:rPr lang="nl-NL" sz="1800" dirty="0" err="1" smtClean="0"/>
              <a:t>stimulated</a:t>
            </a:r>
            <a:r>
              <a:rPr lang="nl-NL" sz="1800" dirty="0" smtClean="0"/>
              <a:t> </a:t>
            </a:r>
            <a:r>
              <a:rPr lang="nl-NL" sz="1800" dirty="0" err="1" smtClean="0"/>
              <a:t>emission</a:t>
            </a:r>
            <a:r>
              <a:rPr lang="nl-NL" sz="1800" dirty="0" smtClean="0"/>
              <a:t> of </a:t>
            </a:r>
            <a:r>
              <a:rPr lang="nl-NL" sz="1800" dirty="0" err="1" smtClean="0"/>
              <a:t>radiation</a:t>
            </a:r>
            <a:endParaRPr lang="nl-NL" sz="1800" dirty="0" smtClean="0"/>
          </a:p>
          <a:p>
            <a:pPr>
              <a:buFontTx/>
              <a:buNone/>
            </a:pPr>
            <a:endParaRPr lang="nl-NL" sz="1800" dirty="0" smtClean="0"/>
          </a:p>
          <a:p>
            <a:pPr>
              <a:buFontTx/>
              <a:buNone/>
            </a:pPr>
            <a:r>
              <a:rPr lang="nl-NL" sz="1800" dirty="0" smtClean="0"/>
              <a:t>	optische oscillator (optische versterking!)</a:t>
            </a:r>
          </a:p>
          <a:p>
            <a:pPr>
              <a:buFontTx/>
              <a:buNone/>
            </a:pPr>
            <a:endParaRPr lang="nl-NL" sz="1800" dirty="0"/>
          </a:p>
          <a:p>
            <a:pPr>
              <a:buFontTx/>
              <a:buNone/>
            </a:pPr>
            <a:endParaRPr lang="nl-NL" sz="2000" dirty="0"/>
          </a:p>
          <a:p>
            <a:pPr>
              <a:buFontTx/>
              <a:buNone/>
            </a:pPr>
            <a:endParaRPr lang="nl-NL" sz="1800" dirty="0"/>
          </a:p>
          <a:p>
            <a:pPr>
              <a:buFontTx/>
              <a:buNone/>
            </a:pPr>
            <a:endParaRPr lang="nl-NL" sz="1800" baseline="-25000" dirty="0"/>
          </a:p>
          <a:p>
            <a:pPr>
              <a:buFontTx/>
              <a:buNone/>
            </a:pPr>
            <a:endParaRPr lang="nl-NL" sz="1800" baseline="-25000" dirty="0"/>
          </a:p>
          <a:p>
            <a:pPr>
              <a:buFontTx/>
              <a:buNone/>
            </a:pPr>
            <a:endParaRPr lang="nl-NL" sz="1800" baseline="-25000" dirty="0"/>
          </a:p>
          <a:p>
            <a:pPr>
              <a:buFontTx/>
              <a:buNone/>
            </a:pPr>
            <a:endParaRPr lang="nl-NL" sz="1800" baseline="-25000" dirty="0"/>
          </a:p>
          <a:p>
            <a:pPr>
              <a:buFontTx/>
              <a:buNone/>
            </a:pPr>
            <a:endParaRPr lang="nl-NL" sz="1800" baseline="-25000" dirty="0"/>
          </a:p>
        </p:txBody>
      </p:sp>
      <p:pic>
        <p:nvPicPr>
          <p:cNvPr id="19" name="Picture 18"/>
          <p:cNvPicPr>
            <a:picLocks noChangeAspect="1"/>
          </p:cNvPicPr>
          <p:nvPr/>
        </p:nvPicPr>
        <p:blipFill rotWithShape="1">
          <a:blip r:embed="rId2"/>
          <a:srcRect l="-14120" t="36063" r="17386" b="-1794"/>
          <a:stretch/>
        </p:blipFill>
        <p:spPr>
          <a:xfrm>
            <a:off x="7155688" y="4005064"/>
            <a:ext cx="1620000" cy="864000"/>
          </a:xfrm>
          <a:prstGeom prst="rect">
            <a:avLst/>
          </a:prstGeom>
        </p:spPr>
      </p:pic>
      <p:pic>
        <p:nvPicPr>
          <p:cNvPr id="20" name="Picture 19"/>
          <p:cNvPicPr>
            <a:picLocks noChangeAspect="1"/>
          </p:cNvPicPr>
          <p:nvPr/>
        </p:nvPicPr>
        <p:blipFill>
          <a:blip r:embed="rId3"/>
          <a:stretch>
            <a:fillRect/>
          </a:stretch>
        </p:blipFill>
        <p:spPr>
          <a:xfrm>
            <a:off x="6547883" y="5334000"/>
            <a:ext cx="2596117" cy="1524000"/>
          </a:xfrm>
          <a:prstGeom prst="rect">
            <a:avLst/>
          </a:prstGeom>
        </p:spPr>
      </p:pic>
      <p:pic>
        <p:nvPicPr>
          <p:cNvPr id="21" name="Picture 20"/>
          <p:cNvPicPr>
            <a:picLocks noChangeAspect="1"/>
          </p:cNvPicPr>
          <p:nvPr/>
        </p:nvPicPr>
        <p:blipFill>
          <a:blip r:embed="rId4"/>
          <a:stretch>
            <a:fillRect/>
          </a:stretch>
        </p:blipFill>
        <p:spPr>
          <a:xfrm>
            <a:off x="7155688" y="609600"/>
            <a:ext cx="1988312" cy="2895600"/>
          </a:xfrm>
          <a:prstGeom prst="rect">
            <a:avLst/>
          </a:prstGeom>
        </p:spPr>
      </p:pic>
      <p:pic>
        <p:nvPicPr>
          <p:cNvPr id="25" name="Picture 24"/>
          <p:cNvPicPr>
            <a:picLocks noChangeAspect="1"/>
          </p:cNvPicPr>
          <p:nvPr/>
        </p:nvPicPr>
        <p:blipFill>
          <a:blip r:embed="rId5"/>
          <a:stretch>
            <a:fillRect/>
          </a:stretch>
        </p:blipFill>
        <p:spPr>
          <a:xfrm>
            <a:off x="609601" y="2152070"/>
            <a:ext cx="2605540" cy="2005045"/>
          </a:xfrm>
          <a:prstGeom prst="rect">
            <a:avLst/>
          </a:prstGeom>
        </p:spPr>
      </p:pic>
      <p:grpSp>
        <p:nvGrpSpPr>
          <p:cNvPr id="2" name="Group 27"/>
          <p:cNvGrpSpPr/>
          <p:nvPr/>
        </p:nvGrpSpPr>
        <p:grpSpPr>
          <a:xfrm>
            <a:off x="3620466" y="1923470"/>
            <a:ext cx="2513633" cy="2267530"/>
            <a:chOff x="3620466" y="1905000"/>
            <a:chExt cx="2513633" cy="2267530"/>
          </a:xfrm>
        </p:grpSpPr>
        <p:pic>
          <p:nvPicPr>
            <p:cNvPr id="24" name="Picture 23"/>
            <p:cNvPicPr>
              <a:picLocks noChangeAspect="1"/>
            </p:cNvPicPr>
            <p:nvPr/>
          </p:nvPicPr>
          <p:blipFill>
            <a:blip r:embed="rId6"/>
            <a:stretch>
              <a:fillRect/>
            </a:stretch>
          </p:blipFill>
          <p:spPr>
            <a:xfrm>
              <a:off x="3620466" y="2057400"/>
              <a:ext cx="2513633" cy="2115130"/>
            </a:xfrm>
            <a:prstGeom prst="rect">
              <a:avLst/>
            </a:prstGeom>
          </p:spPr>
        </p:pic>
        <p:cxnSp>
          <p:nvCxnSpPr>
            <p:cNvPr id="27" name="Straight Arrow Connector 26"/>
            <p:cNvCxnSpPr/>
            <p:nvPr/>
          </p:nvCxnSpPr>
          <p:spPr bwMode="auto">
            <a:xfrm rot="5400000">
              <a:off x="5029200" y="2057400"/>
              <a:ext cx="381000" cy="76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p:nvPr/>
        </p:nvSpPr>
        <p:spPr>
          <a:xfrm>
            <a:off x="76200" y="6624935"/>
            <a:ext cx="4572000" cy="461665"/>
          </a:xfrm>
          <a:prstGeom prst="rect">
            <a:avLst/>
          </a:prstGeom>
        </p:spPr>
        <p:txBody>
          <a:bodyPr>
            <a:spAutoFit/>
          </a:bodyPr>
          <a:lstStyle/>
          <a:p>
            <a:r>
              <a:rPr lang="en-US" sz="1200" dirty="0" smtClean="0">
                <a:hlinkClick r:id="rId7"/>
              </a:rPr>
              <a:t>http://www.ryerson.ca/~kantorek/ELE884/Lasers.htm</a:t>
            </a:r>
            <a:endParaRPr lang="en-US" sz="1200" dirty="0" smtClean="0"/>
          </a:p>
          <a:p>
            <a:endParaRPr lang="en-US" sz="1200" dirty="0"/>
          </a:p>
        </p:txBody>
      </p:sp>
      <p:pic>
        <p:nvPicPr>
          <p:cNvPr id="32" name="Picture 31"/>
          <p:cNvPicPr>
            <a:picLocks noChangeAspect="1"/>
          </p:cNvPicPr>
          <p:nvPr/>
        </p:nvPicPr>
        <p:blipFill>
          <a:blip r:embed="rId8"/>
          <a:stretch>
            <a:fillRect/>
          </a:stretch>
        </p:blipFill>
        <p:spPr>
          <a:xfrm>
            <a:off x="381000" y="5257800"/>
            <a:ext cx="5943600" cy="1285979"/>
          </a:xfrm>
          <a:prstGeom prst="rect">
            <a:avLst/>
          </a:prstGeom>
        </p:spPr>
      </p:pic>
    </p:spTree>
    <p:extLst>
      <p:ext uri="{BB962C8B-B14F-4D97-AF65-F5344CB8AC3E}">
        <p14:creationId xmlns:p14="http://schemas.microsoft.com/office/powerpoint/2010/main" val="35377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chemeClr val="tx2"/>
                </a:solidFill>
              </a:rPr>
              <a:t>§39.9 Lasers: </a:t>
            </a:r>
            <a:r>
              <a:rPr lang="en-US" sz="2500" dirty="0" err="1" smtClean="0">
                <a:solidFill>
                  <a:schemeClr val="tx2"/>
                </a:solidFill>
              </a:rPr>
              <a:t>versterken</a:t>
            </a:r>
            <a:r>
              <a:rPr lang="en-US" sz="2500" dirty="0" smtClean="0">
                <a:solidFill>
                  <a:schemeClr val="tx2"/>
                </a:solidFill>
              </a:rPr>
              <a:t> </a:t>
            </a:r>
            <a:endParaRPr lang="nl-NL" sz="2500" dirty="0">
              <a:solidFill>
                <a:schemeClr val="tx2"/>
              </a:solidFill>
            </a:endParaRPr>
          </a:p>
        </p:txBody>
      </p:sp>
      <p:sp>
        <p:nvSpPr>
          <p:cNvPr id="217091"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7092" name="Rectangle 4"/>
          <p:cNvSpPr>
            <a:spLocks noGrp="1" noChangeArrowheads="1"/>
          </p:cNvSpPr>
          <p:nvPr>
            <p:ph type="body" idx="1"/>
          </p:nvPr>
        </p:nvSpPr>
        <p:spPr>
          <a:xfrm>
            <a:off x="533400" y="914400"/>
            <a:ext cx="8458200" cy="5638800"/>
          </a:xfrm>
          <a:noFill/>
          <a:ln/>
        </p:spPr>
        <p:txBody>
          <a:bodyPr/>
          <a:lstStyle/>
          <a:p>
            <a:pPr>
              <a:buFontTx/>
              <a:buNone/>
            </a:pPr>
            <a:r>
              <a:rPr lang="nl-NL" sz="1800" dirty="0" smtClean="0"/>
              <a:t>Laser: </a:t>
            </a:r>
            <a:r>
              <a:rPr lang="nl-NL" sz="1800" dirty="0" err="1" smtClean="0"/>
              <a:t>light</a:t>
            </a:r>
            <a:r>
              <a:rPr lang="nl-NL" sz="1800" dirty="0" smtClean="0"/>
              <a:t> </a:t>
            </a:r>
            <a:r>
              <a:rPr lang="nl-NL" sz="1800" dirty="0" err="1" smtClean="0"/>
              <a:t>amplification</a:t>
            </a:r>
            <a:r>
              <a:rPr lang="nl-NL" sz="1800" dirty="0" smtClean="0"/>
              <a:t> </a:t>
            </a:r>
            <a:r>
              <a:rPr lang="nl-NL" sz="1800" dirty="0" err="1" smtClean="0"/>
              <a:t>by</a:t>
            </a:r>
            <a:r>
              <a:rPr lang="nl-NL" sz="1800" dirty="0" smtClean="0"/>
              <a:t> </a:t>
            </a:r>
            <a:r>
              <a:rPr lang="nl-NL" sz="1800" dirty="0" err="1" smtClean="0"/>
              <a:t>stimulated</a:t>
            </a:r>
            <a:r>
              <a:rPr lang="nl-NL" sz="1800" dirty="0" smtClean="0"/>
              <a:t> </a:t>
            </a:r>
            <a:r>
              <a:rPr lang="nl-NL" sz="1800" dirty="0" err="1" smtClean="0"/>
              <a:t>emission</a:t>
            </a:r>
            <a:r>
              <a:rPr lang="nl-NL" sz="1800" dirty="0" smtClean="0"/>
              <a:t> of </a:t>
            </a:r>
            <a:r>
              <a:rPr lang="nl-NL" sz="1800" dirty="0" err="1" smtClean="0"/>
              <a:t>radiation</a:t>
            </a:r>
            <a:endParaRPr lang="nl-NL" sz="1800" dirty="0" smtClean="0"/>
          </a:p>
          <a:p>
            <a:pPr>
              <a:buFontTx/>
              <a:buNone/>
            </a:pPr>
            <a:endParaRPr lang="nl-NL" sz="1800" dirty="0" smtClean="0"/>
          </a:p>
          <a:p>
            <a:pPr>
              <a:buFontTx/>
              <a:buNone/>
            </a:pPr>
            <a:r>
              <a:rPr lang="nl-NL" sz="1800" dirty="0" smtClean="0"/>
              <a:t>	optische oscillator (optische versterking!)</a:t>
            </a:r>
          </a:p>
          <a:p>
            <a:pPr>
              <a:buFontTx/>
              <a:buNone/>
            </a:pPr>
            <a:endParaRPr lang="nl-NL" sz="1800" dirty="0"/>
          </a:p>
          <a:p>
            <a:pPr>
              <a:buFontTx/>
              <a:buNone/>
            </a:pPr>
            <a:endParaRPr lang="nl-NL" sz="2000" dirty="0"/>
          </a:p>
          <a:p>
            <a:pPr>
              <a:buFontTx/>
              <a:buNone/>
            </a:pPr>
            <a:endParaRPr lang="nl-NL" sz="18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800" dirty="0" smtClean="0"/>
          </a:p>
          <a:p>
            <a:pPr>
              <a:buFontTx/>
              <a:buNone/>
            </a:pPr>
            <a:r>
              <a:rPr lang="nl-NL" sz="1800" dirty="0" smtClean="0"/>
              <a:t>TL: versterking </a:t>
            </a:r>
          </a:p>
          <a:p>
            <a:pPr>
              <a:buFontTx/>
              <a:buNone/>
            </a:pPr>
            <a:r>
              <a:rPr lang="nl-NL" sz="1800" dirty="0" smtClean="0"/>
              <a:t>elektrische stroom </a:t>
            </a:r>
          </a:p>
          <a:p>
            <a:pPr>
              <a:buFontTx/>
              <a:buNone/>
            </a:pPr>
            <a:r>
              <a:rPr lang="nl-NL" sz="1800" dirty="0" smtClean="0"/>
              <a:t>door hoogspanning</a:t>
            </a:r>
            <a:endParaRPr lang="nl-NL" sz="1800" baseline="-25000" dirty="0" smtClean="0"/>
          </a:p>
          <a:p>
            <a:pPr>
              <a:buFontTx/>
              <a:buNone/>
            </a:pPr>
            <a:endParaRPr lang="nl-NL" sz="1800" baseline="-25000" dirty="0"/>
          </a:p>
          <a:p>
            <a:pPr>
              <a:buFontTx/>
              <a:buNone/>
            </a:pPr>
            <a:endParaRPr lang="nl-NL" sz="1800" baseline="-25000" dirty="0"/>
          </a:p>
          <a:p>
            <a:pPr>
              <a:buFontTx/>
              <a:buNone/>
            </a:pPr>
            <a:endParaRPr lang="nl-NL" sz="1800" baseline="-25000" dirty="0"/>
          </a:p>
          <a:p>
            <a:pPr>
              <a:buFontTx/>
              <a:buNone/>
            </a:pPr>
            <a:endParaRPr lang="nl-NL" sz="1800" baseline="-25000" dirty="0"/>
          </a:p>
        </p:txBody>
      </p:sp>
      <p:pic>
        <p:nvPicPr>
          <p:cNvPr id="25" name="Picture 24"/>
          <p:cNvPicPr>
            <a:picLocks noChangeAspect="1"/>
          </p:cNvPicPr>
          <p:nvPr/>
        </p:nvPicPr>
        <p:blipFill>
          <a:blip r:embed="rId2"/>
          <a:stretch>
            <a:fillRect/>
          </a:stretch>
        </p:blipFill>
        <p:spPr>
          <a:xfrm>
            <a:off x="609601" y="2152070"/>
            <a:ext cx="2605540" cy="2005045"/>
          </a:xfrm>
          <a:prstGeom prst="rect">
            <a:avLst/>
          </a:prstGeom>
        </p:spPr>
      </p:pic>
      <p:grpSp>
        <p:nvGrpSpPr>
          <p:cNvPr id="2" name="Group 27"/>
          <p:cNvGrpSpPr/>
          <p:nvPr/>
        </p:nvGrpSpPr>
        <p:grpSpPr>
          <a:xfrm>
            <a:off x="3620466" y="1923470"/>
            <a:ext cx="2513633" cy="2267530"/>
            <a:chOff x="3620466" y="1905000"/>
            <a:chExt cx="2513633" cy="2267530"/>
          </a:xfrm>
        </p:grpSpPr>
        <p:pic>
          <p:nvPicPr>
            <p:cNvPr id="24" name="Picture 23"/>
            <p:cNvPicPr>
              <a:picLocks noChangeAspect="1"/>
            </p:cNvPicPr>
            <p:nvPr/>
          </p:nvPicPr>
          <p:blipFill>
            <a:blip r:embed="rId3"/>
            <a:stretch>
              <a:fillRect/>
            </a:stretch>
          </p:blipFill>
          <p:spPr>
            <a:xfrm>
              <a:off x="3620466" y="2057400"/>
              <a:ext cx="2513633" cy="2115130"/>
            </a:xfrm>
            <a:prstGeom prst="rect">
              <a:avLst/>
            </a:prstGeom>
          </p:spPr>
        </p:pic>
        <p:cxnSp>
          <p:nvCxnSpPr>
            <p:cNvPr id="27" name="Straight Arrow Connector 26"/>
            <p:cNvCxnSpPr/>
            <p:nvPr/>
          </p:nvCxnSpPr>
          <p:spPr bwMode="auto">
            <a:xfrm rot="5400000">
              <a:off x="5029200" y="2057400"/>
              <a:ext cx="381000" cy="76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5" name="Picture 14"/>
          <p:cNvPicPr>
            <a:picLocks noChangeAspect="1"/>
          </p:cNvPicPr>
          <p:nvPr/>
        </p:nvPicPr>
        <p:blipFill>
          <a:blip r:embed="rId4"/>
          <a:stretch>
            <a:fillRect/>
          </a:stretch>
        </p:blipFill>
        <p:spPr>
          <a:xfrm>
            <a:off x="4394200" y="4191000"/>
            <a:ext cx="4064000" cy="2438400"/>
          </a:xfrm>
          <a:prstGeom prst="rect">
            <a:avLst/>
          </a:prstGeom>
        </p:spPr>
      </p:pic>
      <p:pic>
        <p:nvPicPr>
          <p:cNvPr id="16" name="Picture 15"/>
          <p:cNvPicPr>
            <a:picLocks noChangeAspect="1"/>
          </p:cNvPicPr>
          <p:nvPr/>
        </p:nvPicPr>
        <p:blipFill>
          <a:blip r:embed="rId5"/>
          <a:stretch>
            <a:fillRect/>
          </a:stretch>
        </p:blipFill>
        <p:spPr>
          <a:xfrm>
            <a:off x="6515100" y="2461260"/>
            <a:ext cx="2247900" cy="1348740"/>
          </a:xfrm>
          <a:prstGeom prst="rect">
            <a:avLst/>
          </a:prstGeom>
        </p:spPr>
      </p:pic>
    </p:spTree>
    <p:extLst>
      <p:ext uri="{BB962C8B-B14F-4D97-AF65-F5344CB8AC3E}">
        <p14:creationId xmlns:p14="http://schemas.microsoft.com/office/powerpoint/2010/main" val="1785999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558800" y="831850"/>
            <a:ext cx="7872413"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A laser produces a narrow, intense beam of coherent light. This coherence means that, at a given cross section, all parts of the beam have the same phase. </a:t>
            </a:r>
          </a:p>
        </p:txBody>
      </p:sp>
      <p:sp>
        <p:nvSpPr>
          <p:cNvPr id="13318" name="Text Box 6"/>
          <p:cNvSpPr txBox="1">
            <a:spLocks noChangeArrowheads="1"/>
          </p:cNvSpPr>
          <p:nvPr/>
        </p:nvSpPr>
        <p:spPr bwMode="auto">
          <a:xfrm>
            <a:off x="3851275" y="2767548"/>
            <a:ext cx="4911725" cy="3785652"/>
          </a:xfrm>
          <a:prstGeom prst="rect">
            <a:avLst/>
          </a:prstGeom>
          <a:noFill/>
          <a:ln w="9525">
            <a:noFill/>
            <a:miter lim="800000"/>
            <a:headEnd/>
            <a:tailEnd/>
          </a:ln>
          <a:effectLst/>
        </p:spPr>
        <p:txBody>
          <a:bodyPr wrap="square">
            <a:prstTxWarp prst="textNoShape">
              <a:avLst/>
            </a:prstTxWarp>
            <a:spAutoFit/>
          </a:bodyPr>
          <a:lstStyle/>
          <a:p>
            <a:pPr algn="l">
              <a:spcBef>
                <a:spcPct val="50000"/>
              </a:spcBef>
            </a:pPr>
            <a:r>
              <a:rPr lang="en-US" sz="2000" dirty="0" smtClean="0">
                <a:solidFill>
                  <a:schemeClr val="accent2"/>
                </a:solidFill>
              </a:rPr>
              <a:t>(a): absorption </a:t>
            </a:r>
            <a:r>
              <a:rPr lang="en-US" sz="2000" dirty="0">
                <a:solidFill>
                  <a:schemeClr val="accent2"/>
                </a:solidFill>
              </a:rPr>
              <a:t>of a photon.</a:t>
            </a:r>
            <a:r>
              <a:rPr lang="en-US" sz="2000" dirty="0" smtClean="0">
                <a:solidFill>
                  <a:schemeClr val="accent2"/>
                </a:solidFill>
              </a:rPr>
              <a:t> </a:t>
            </a:r>
          </a:p>
          <a:p>
            <a:pPr algn="l">
              <a:spcBef>
                <a:spcPct val="50000"/>
              </a:spcBef>
            </a:pPr>
            <a:endParaRPr lang="en-US" sz="2000" dirty="0" smtClean="0">
              <a:solidFill>
                <a:schemeClr val="accent2"/>
              </a:solidFill>
            </a:endParaRPr>
          </a:p>
          <a:p>
            <a:pPr algn="l">
              <a:spcBef>
                <a:spcPct val="50000"/>
              </a:spcBef>
            </a:pPr>
            <a:r>
              <a:rPr lang="en-US" sz="2000" dirty="0" smtClean="0">
                <a:solidFill>
                  <a:schemeClr val="accent2"/>
                </a:solidFill>
              </a:rPr>
              <a:t>After a while, excited atom falls back: 		         </a:t>
            </a:r>
            <a:r>
              <a:rPr lang="en-US" sz="2000" i="1" dirty="0" smtClean="0">
                <a:solidFill>
                  <a:schemeClr val="accent2"/>
                </a:solidFill>
              </a:rPr>
              <a:t>spontaneous </a:t>
            </a:r>
            <a:r>
              <a:rPr lang="en-US" sz="2000" dirty="0" smtClean="0">
                <a:solidFill>
                  <a:schemeClr val="accent2"/>
                </a:solidFill>
              </a:rPr>
              <a:t>emission</a:t>
            </a:r>
          </a:p>
          <a:p>
            <a:pPr algn="l">
              <a:spcBef>
                <a:spcPct val="50000"/>
              </a:spcBef>
            </a:pPr>
            <a:endParaRPr lang="en-US" sz="2000" dirty="0" smtClean="0">
              <a:solidFill>
                <a:schemeClr val="accent2"/>
              </a:solidFill>
            </a:endParaRPr>
          </a:p>
          <a:p>
            <a:pPr algn="l">
              <a:spcBef>
                <a:spcPct val="50000"/>
              </a:spcBef>
            </a:pPr>
            <a:r>
              <a:rPr lang="en-US" sz="2000" dirty="0" smtClean="0">
                <a:solidFill>
                  <a:schemeClr val="accent2"/>
                </a:solidFill>
              </a:rPr>
              <a:t>(</a:t>
            </a:r>
            <a:r>
              <a:rPr lang="en-US" sz="2000" dirty="0" err="1">
                <a:solidFill>
                  <a:schemeClr val="accent2"/>
                </a:solidFill>
              </a:rPr>
              <a:t>b</a:t>
            </a:r>
            <a:r>
              <a:rPr lang="en-US" sz="2000" dirty="0">
                <a:solidFill>
                  <a:schemeClr val="accent2"/>
                </a:solidFill>
              </a:rPr>
              <a:t>)</a:t>
            </a:r>
            <a:r>
              <a:rPr lang="en-US" sz="2000" dirty="0" smtClean="0">
                <a:solidFill>
                  <a:schemeClr val="accent2"/>
                </a:solidFill>
              </a:rPr>
              <a:t> </a:t>
            </a:r>
            <a:r>
              <a:rPr lang="en-US" sz="2000" b="1" dirty="0" smtClean="0">
                <a:solidFill>
                  <a:schemeClr val="accent2"/>
                </a:solidFill>
              </a:rPr>
              <a:t>stimulated </a:t>
            </a:r>
            <a:r>
              <a:rPr lang="en-US" sz="2000" dirty="0">
                <a:solidFill>
                  <a:schemeClr val="accent2"/>
                </a:solidFill>
              </a:rPr>
              <a:t>emission</a:t>
            </a:r>
            <a:r>
              <a:rPr lang="en-US" sz="2000" dirty="0" smtClean="0">
                <a:solidFill>
                  <a:schemeClr val="accent2"/>
                </a:solidFill>
              </a:rPr>
              <a:t> 	         	  if atom is in excited </a:t>
            </a:r>
            <a:r>
              <a:rPr lang="en-US" sz="2000" dirty="0">
                <a:solidFill>
                  <a:schemeClr val="accent2"/>
                </a:solidFill>
              </a:rPr>
              <a:t>state,</a:t>
            </a:r>
            <a:r>
              <a:rPr lang="en-US" sz="2000" dirty="0" smtClean="0">
                <a:solidFill>
                  <a:schemeClr val="accent2"/>
                </a:solidFill>
              </a:rPr>
              <a:t> another </a:t>
            </a:r>
            <a:r>
              <a:rPr lang="en-US" sz="2000" dirty="0">
                <a:solidFill>
                  <a:schemeClr val="accent2"/>
                </a:solidFill>
              </a:rPr>
              <a:t>photon of</a:t>
            </a:r>
            <a:r>
              <a:rPr lang="en-US" sz="2000" dirty="0" smtClean="0">
                <a:solidFill>
                  <a:schemeClr val="accent2"/>
                </a:solidFill>
              </a:rPr>
              <a:t> same </a:t>
            </a:r>
            <a:r>
              <a:rPr lang="en-US" sz="2000" dirty="0">
                <a:solidFill>
                  <a:schemeClr val="accent2"/>
                </a:solidFill>
              </a:rPr>
              <a:t>frequency can stimulate the atom</a:t>
            </a:r>
            <a:r>
              <a:rPr lang="en-US" sz="2000" dirty="0" smtClean="0">
                <a:solidFill>
                  <a:schemeClr val="accent2"/>
                </a:solidFill>
              </a:rPr>
              <a:t> 		         to fall back sooner</a:t>
            </a:r>
            <a:r>
              <a:rPr lang="en-US" sz="2000" dirty="0">
                <a:solidFill>
                  <a:schemeClr val="accent2"/>
                </a:solidFill>
              </a:rPr>
              <a:t>.</a:t>
            </a:r>
            <a:r>
              <a:rPr lang="en-US" sz="2000" dirty="0" smtClean="0">
                <a:solidFill>
                  <a:schemeClr val="accent2"/>
                </a:solidFill>
              </a:rPr>
              <a:t> The </a:t>
            </a:r>
            <a:r>
              <a:rPr lang="en-US" sz="2000" dirty="0">
                <a:solidFill>
                  <a:schemeClr val="accent2"/>
                </a:solidFill>
              </a:rPr>
              <a:t>photons are in phase</a:t>
            </a:r>
            <a:r>
              <a:rPr lang="en-US" sz="2000" dirty="0" smtClean="0">
                <a:solidFill>
                  <a:schemeClr val="accent2"/>
                </a:solidFill>
              </a:rPr>
              <a:t>.               </a:t>
            </a:r>
            <a:endParaRPr lang="en-US" sz="2000" dirty="0">
              <a:solidFill>
                <a:schemeClr val="accent2"/>
              </a:solidFill>
            </a:endParaRPr>
          </a:p>
        </p:txBody>
      </p:sp>
      <p:pic>
        <p:nvPicPr>
          <p:cNvPr id="13321" name="Picture 9" descr="Figure_39_17"/>
          <p:cNvPicPr>
            <a:picLocks noChangeAspect="1" noChangeArrowheads="1"/>
          </p:cNvPicPr>
          <p:nvPr/>
        </p:nvPicPr>
        <p:blipFill>
          <a:blip r:embed="rId3"/>
          <a:srcRect/>
          <a:stretch>
            <a:fillRect/>
          </a:stretch>
        </p:blipFill>
        <p:spPr bwMode="auto">
          <a:xfrm>
            <a:off x="733425" y="2746375"/>
            <a:ext cx="2247900" cy="3825875"/>
          </a:xfrm>
          <a:prstGeom prst="rect">
            <a:avLst/>
          </a:prstGeom>
          <a:noFill/>
        </p:spPr>
      </p:pic>
      <p:sp>
        <p:nvSpPr>
          <p:cNvPr id="6" name="Rectangle 7"/>
          <p:cNvSpPr txBox="1">
            <a:spLocks noChangeArrowheads="1"/>
          </p:cNvSpPr>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smtClean="0">
                <a:ln>
                  <a:noFill/>
                </a:ln>
                <a:solidFill>
                  <a:schemeClr val="accent2"/>
                </a:solidFill>
                <a:effectLst/>
                <a:uLnTx/>
                <a:uFillTx/>
                <a:latin typeface="+mj-lt"/>
                <a:ea typeface="+mj-ea"/>
                <a:cs typeface="+mj-cs"/>
              </a:rPr>
              <a:t>39.9 Lasers</a:t>
            </a:r>
            <a:endParaRPr kumimoji="0" lang="en-US" sz="3200" b="1" i="0" u="none" strike="noStrike" kern="0" cap="none" spc="0" normalizeH="0" baseline="0" noProof="0" dirty="0">
              <a:ln>
                <a:noFill/>
              </a:ln>
              <a:solidFill>
                <a:schemeClr val="accent2"/>
              </a:solidFill>
              <a:effectLst/>
              <a:uLnTx/>
              <a:uFillTx/>
              <a:latin typeface="+mj-lt"/>
              <a:ea typeface="+mj-ea"/>
              <a:cs typeface="+mj-cs"/>
            </a:endParaRPr>
          </a:p>
        </p:txBody>
      </p:sp>
    </p:spTree>
    <p:extLst>
      <p:ext uri="{BB962C8B-B14F-4D97-AF65-F5344CB8AC3E}">
        <p14:creationId xmlns:p14="http://schemas.microsoft.com/office/powerpoint/2010/main" val="3959131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30" name="Picture 2" descr="http://www.repairfaq.org/sam/lasero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10065"/>
            <a:ext cx="7347536" cy="713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242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273050" y="1033463"/>
            <a:ext cx="8420100" cy="1477328"/>
          </a:xfrm>
          <a:prstGeom prst="rect">
            <a:avLst/>
          </a:prstGeom>
          <a:noFill/>
          <a:ln w="9525">
            <a:noFill/>
            <a:miter lim="800000"/>
            <a:headEnd/>
            <a:tailEnd/>
          </a:ln>
          <a:effectLst/>
        </p:spPr>
        <p:txBody>
          <a:bodyPr>
            <a:prstTxWarp prst="textNoShape">
              <a:avLst/>
            </a:prstTxWarp>
            <a:spAutoFit/>
          </a:bodyPr>
          <a:lstStyle/>
          <a:p>
            <a:pPr marL="342900" indent="-342900" algn="l">
              <a:spcBef>
                <a:spcPct val="50000"/>
              </a:spcBef>
            </a:pPr>
            <a:r>
              <a:rPr lang="nl-NL" sz="2000" dirty="0" smtClean="0">
                <a:solidFill>
                  <a:srgbClr val="333399"/>
                </a:solidFill>
              </a:rPr>
              <a:t>	Om via gestimuleerde emissie coherent licht te krijgen,               </a:t>
            </a:r>
            <a:r>
              <a:rPr lang="nl-NL" sz="2000" smtClean="0">
                <a:solidFill>
                  <a:srgbClr val="333399"/>
                </a:solidFill>
              </a:rPr>
              <a:t>	 </a:t>
            </a:r>
            <a:r>
              <a:rPr lang="nl-NL" sz="2000" i="1" smtClean="0">
                <a:solidFill>
                  <a:srgbClr val="333399"/>
                </a:solidFill>
              </a:rPr>
              <a:t>twee </a:t>
            </a:r>
            <a:r>
              <a:rPr lang="nl-NL" sz="2000" smtClean="0">
                <a:solidFill>
                  <a:srgbClr val="333399"/>
                </a:solidFill>
              </a:rPr>
              <a:t>voorwaarden</a:t>
            </a:r>
            <a:r>
              <a:rPr lang="nl-NL" sz="2000" dirty="0" smtClean="0">
                <a:solidFill>
                  <a:srgbClr val="333399"/>
                </a:solidFill>
              </a:rPr>
              <a:t>:</a:t>
            </a:r>
          </a:p>
          <a:p>
            <a:pPr marL="342900" indent="-342900" algn="l">
              <a:spcBef>
                <a:spcPct val="50000"/>
              </a:spcBef>
              <a:buFontTx/>
              <a:buAutoNum type="arabicPeriod"/>
            </a:pPr>
            <a:r>
              <a:rPr lang="nl-NL" sz="2000" dirty="0" smtClean="0">
                <a:solidFill>
                  <a:srgbClr val="333399"/>
                </a:solidFill>
              </a:rPr>
              <a:t>meerderheid in aangeslagen toestand:         			 ‘geinverteerde populatie’.</a:t>
            </a:r>
            <a:endParaRPr lang="nl-NL" sz="2000" dirty="0">
              <a:solidFill>
                <a:srgbClr val="333399"/>
              </a:solidFill>
            </a:endParaRPr>
          </a:p>
        </p:txBody>
      </p:sp>
      <p:pic>
        <p:nvPicPr>
          <p:cNvPr id="6" name="Picture 7" descr="Figure_39_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122893"/>
            <a:ext cx="4697201" cy="219453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9"/>
          <p:cNvGrpSpPr/>
          <p:nvPr/>
        </p:nvGrpSpPr>
        <p:grpSpPr>
          <a:xfrm>
            <a:off x="1253603" y="3145996"/>
            <a:ext cx="4312807" cy="664004"/>
            <a:chOff x="1253603" y="2879800"/>
            <a:chExt cx="4610899" cy="801754"/>
          </a:xfrm>
        </p:grpSpPr>
        <p:sp>
          <p:nvSpPr>
            <p:cNvPr id="8" name="Rectangle 7"/>
            <p:cNvSpPr/>
            <p:nvPr/>
          </p:nvSpPr>
          <p:spPr>
            <a:xfrm>
              <a:off x="1253603" y="3140973"/>
              <a:ext cx="2733090" cy="483115"/>
            </a:xfrm>
            <a:prstGeom prst="rect">
              <a:avLst/>
            </a:prstGeom>
          </p:spPr>
          <p:txBody>
            <a:bodyPr wrap="square">
              <a:spAutoFit/>
            </a:bodyPr>
            <a:lstStyle/>
            <a:p>
              <a:r>
                <a:rPr lang="nl-NL" sz="2000" dirty="0" err="1" smtClean="0">
                  <a:solidFill>
                    <a:srgbClr val="000000"/>
                  </a:solidFill>
                </a:rPr>
                <a:t>Boltzmanndistributie</a:t>
              </a:r>
              <a:r>
                <a:rPr lang="nl-NL" sz="2000" dirty="0" smtClean="0">
                  <a:solidFill>
                    <a:srgbClr val="000000"/>
                  </a:solidFill>
                </a:rPr>
                <a:t>: </a:t>
              </a:r>
              <a:endParaRPr lang="nl-NL" sz="2000" dirty="0">
                <a:solidFill>
                  <a:srgbClr val="000000"/>
                </a:solidFill>
              </a:endParaRPr>
            </a:p>
          </p:txBody>
        </p:sp>
        <p:graphicFrame>
          <p:nvGraphicFramePr>
            <p:cNvPr id="9" name="Object 8"/>
            <p:cNvGraphicFramePr>
              <a:graphicFrameLocks noChangeAspect="1"/>
            </p:cNvGraphicFramePr>
            <p:nvPr>
              <p:extLst/>
            </p:nvPr>
          </p:nvGraphicFramePr>
          <p:xfrm>
            <a:off x="4231093" y="2879800"/>
            <a:ext cx="1633409" cy="801754"/>
          </p:xfrm>
          <a:graphic>
            <a:graphicData uri="http://schemas.openxmlformats.org/presentationml/2006/ole">
              <mc:AlternateContent xmlns:mc="http://schemas.openxmlformats.org/markup-compatibility/2006">
                <mc:Choice xmlns:v="urn:schemas-microsoft-com:vml" Requires="v">
                  <p:oleObj spid="_x0000_s714796" name="Equation" r:id="rId5" imgW="723600" imgH="355320" progId="Equation.3">
                    <p:embed/>
                  </p:oleObj>
                </mc:Choice>
                <mc:Fallback>
                  <p:oleObj name="Equation" r:id="rId5" imgW="72360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093" y="2879800"/>
                          <a:ext cx="1633409" cy="8017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0"/>
          <p:cNvGrpSpPr/>
          <p:nvPr/>
        </p:nvGrpSpPr>
        <p:grpSpPr>
          <a:xfrm>
            <a:off x="1234550" y="3886200"/>
            <a:ext cx="6697527" cy="990600"/>
            <a:chOff x="1234550" y="3598333"/>
            <a:chExt cx="6815569" cy="1066800"/>
          </a:xfrm>
        </p:grpSpPr>
        <p:graphicFrame>
          <p:nvGraphicFramePr>
            <p:cNvPr id="11" name="Object 10"/>
            <p:cNvGraphicFramePr>
              <a:graphicFrameLocks noChangeAspect="1"/>
            </p:cNvGraphicFramePr>
            <p:nvPr>
              <p:extLst/>
            </p:nvPr>
          </p:nvGraphicFramePr>
          <p:xfrm>
            <a:off x="6026596" y="3598333"/>
            <a:ext cx="2023523" cy="1066800"/>
          </p:xfrm>
          <a:graphic>
            <a:graphicData uri="http://schemas.openxmlformats.org/presentationml/2006/ole">
              <mc:AlternateContent xmlns:mc="http://schemas.openxmlformats.org/markup-compatibility/2006">
                <mc:Choice xmlns:v="urn:schemas-microsoft-com:vml" Requires="v">
                  <p:oleObj spid="_x0000_s714797" name="Equation" r:id="rId7" imgW="939600" imgH="495000" progId="Equation.3">
                    <p:embed/>
                  </p:oleObj>
                </mc:Choice>
                <mc:Fallback>
                  <p:oleObj name="Equation" r:id="rId7" imgW="939600" imgH="495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6596" y="3598333"/>
                          <a:ext cx="202352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234550" y="3975447"/>
              <a:ext cx="3396272" cy="430888"/>
            </a:xfrm>
            <a:prstGeom prst="rect">
              <a:avLst/>
            </a:prstGeom>
          </p:spPr>
          <p:txBody>
            <a:bodyPr wrap="square">
              <a:spAutoFit/>
            </a:bodyPr>
            <a:lstStyle/>
            <a:p>
              <a:r>
                <a:rPr lang="nl-NL" sz="2000" dirty="0" smtClean="0">
                  <a:solidFill>
                    <a:srgbClr val="000000"/>
                  </a:solidFill>
                </a:rPr>
                <a:t>verdeling energieniveaus:</a:t>
              </a:r>
              <a:endParaRPr lang="en-GB" sz="2000" dirty="0">
                <a:solidFill>
                  <a:srgbClr val="000000"/>
                </a:solidFill>
              </a:endParaRPr>
            </a:p>
          </p:txBody>
        </p:sp>
      </p:grpSp>
      <p:sp>
        <p:nvSpPr>
          <p:cNvPr id="13" name="Rectangle 12"/>
          <p:cNvSpPr/>
          <p:nvPr/>
        </p:nvSpPr>
        <p:spPr>
          <a:xfrm>
            <a:off x="5181600" y="6553503"/>
            <a:ext cx="4572000" cy="430887"/>
          </a:xfrm>
          <a:prstGeom prst="rect">
            <a:avLst/>
          </a:prstGeom>
        </p:spPr>
        <p:txBody>
          <a:bodyPr>
            <a:spAutoFit/>
          </a:bodyPr>
          <a:lstStyle/>
          <a:p>
            <a:r>
              <a:rPr lang="en-US" sz="1100" dirty="0" smtClean="0">
                <a:solidFill>
                  <a:srgbClr val="000000"/>
                </a:solidFill>
                <a:hlinkClick r:id="rId9"/>
              </a:rPr>
              <a:t>http://en.wikipedia.org/wiki/Active_gain_medium</a:t>
            </a:r>
            <a:endParaRPr lang="en-US" sz="1100" dirty="0" smtClean="0">
              <a:solidFill>
                <a:srgbClr val="000000"/>
              </a:solidFill>
            </a:endParaRPr>
          </a:p>
          <a:p>
            <a:endParaRPr lang="en-US" sz="1100" dirty="0">
              <a:solidFill>
                <a:srgbClr val="000000"/>
              </a:solidFill>
            </a:endParaRPr>
          </a:p>
        </p:txBody>
      </p:sp>
      <p:sp>
        <p:nvSpPr>
          <p:cNvPr id="14" name="Rectangle 13"/>
          <p:cNvSpPr/>
          <p:nvPr/>
        </p:nvSpPr>
        <p:spPr>
          <a:xfrm>
            <a:off x="6096001" y="5293657"/>
            <a:ext cx="2971799" cy="1015663"/>
          </a:xfrm>
          <a:prstGeom prst="rect">
            <a:avLst/>
          </a:prstGeom>
        </p:spPr>
        <p:txBody>
          <a:bodyPr wrap="square">
            <a:spAutoFit/>
          </a:bodyPr>
          <a:lstStyle/>
          <a:p>
            <a:r>
              <a:rPr lang="nl-NL" sz="2000" dirty="0" smtClean="0">
                <a:solidFill>
                  <a:srgbClr val="660066"/>
                </a:solidFill>
              </a:rPr>
              <a:t>twee normale niveaus: geen populatie-inversie mogelijk! </a:t>
            </a:r>
            <a:endParaRPr lang="en-GB" sz="2000" dirty="0">
              <a:solidFill>
                <a:srgbClr val="660066"/>
              </a:solidFill>
            </a:endParaRPr>
          </a:p>
        </p:txBody>
      </p:sp>
      <p:sp>
        <p:nvSpPr>
          <p:cNvPr id="15" name="Rectangle 14"/>
          <p:cNvSpPr/>
          <p:nvPr/>
        </p:nvSpPr>
        <p:spPr>
          <a:xfrm>
            <a:off x="3200400" y="2209800"/>
            <a:ext cx="6172200" cy="646331"/>
          </a:xfrm>
          <a:prstGeom prst="rect">
            <a:avLst/>
          </a:prstGeom>
        </p:spPr>
        <p:txBody>
          <a:bodyPr wrap="square">
            <a:spAutoFit/>
          </a:bodyPr>
          <a:lstStyle/>
          <a:p>
            <a:r>
              <a:rPr lang="en-US" sz="1800" dirty="0" err="1" smtClean="0">
                <a:solidFill>
                  <a:srgbClr val="660066"/>
                </a:solidFill>
                <a:latin typeface="Verdana"/>
                <a:ea typeface="Verdana"/>
                <a:cs typeface="Verdana"/>
              </a:rPr>
              <a:t>pompen</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naar</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hogere</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toestand</a:t>
            </a:r>
            <a:r>
              <a:rPr lang="en-US" sz="1800" dirty="0" smtClean="0">
                <a:solidFill>
                  <a:srgbClr val="660066"/>
                </a:solidFill>
                <a:latin typeface="Verdana"/>
                <a:ea typeface="Verdana"/>
                <a:cs typeface="Verdana"/>
              </a:rPr>
              <a:t> </a:t>
            </a:r>
          </a:p>
          <a:p>
            <a:r>
              <a:rPr lang="en-US" sz="1800" dirty="0" smtClean="0">
                <a:solidFill>
                  <a:srgbClr val="660066"/>
                </a:solidFill>
                <a:latin typeface="Verdana"/>
                <a:ea typeface="Verdana"/>
                <a:cs typeface="Verdana"/>
              </a:rPr>
              <a:t>(</a:t>
            </a:r>
            <a:r>
              <a:rPr lang="en-US" sz="1800" dirty="0" err="1" smtClean="0">
                <a:solidFill>
                  <a:srgbClr val="660066"/>
                </a:solidFill>
                <a:latin typeface="Verdana"/>
                <a:ea typeface="Verdana"/>
                <a:cs typeface="Verdana"/>
              </a:rPr>
              <a:t>energie</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opslaan</a:t>
            </a:r>
            <a:r>
              <a:rPr lang="en-US" sz="1800" dirty="0" smtClean="0">
                <a:solidFill>
                  <a:srgbClr val="660066"/>
                </a:solidFill>
                <a:latin typeface="Verdana"/>
                <a:ea typeface="Verdana"/>
                <a:cs typeface="Verdana"/>
              </a:rPr>
              <a:t>)</a:t>
            </a:r>
            <a:endParaRPr lang="en-GB" sz="1800" dirty="0">
              <a:solidFill>
                <a:srgbClr val="660066"/>
              </a:solidFill>
            </a:endParaRPr>
          </a:p>
        </p:txBody>
      </p:sp>
      <p:sp>
        <p:nvSpPr>
          <p:cNvPr id="17"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rgbClr val="000000"/>
                </a:solidFill>
              </a:rPr>
              <a:t>§39.9 </a:t>
            </a:r>
            <a:r>
              <a:rPr lang="en-US" sz="2500" dirty="0" err="1" smtClean="0">
                <a:solidFill>
                  <a:srgbClr val="000000"/>
                </a:solidFill>
              </a:rPr>
              <a:t>Laserwerking</a:t>
            </a:r>
            <a:endParaRPr lang="nl-NL" sz="2500" dirty="0">
              <a:solidFill>
                <a:srgbClr val="000000"/>
              </a:solidFill>
            </a:endParaRPr>
          </a:p>
        </p:txBody>
      </p:sp>
      <p:sp>
        <p:nvSpPr>
          <p:cNvPr id="18"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2238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273050" y="1033463"/>
            <a:ext cx="8420100" cy="1169551"/>
          </a:xfrm>
          <a:prstGeom prst="rect">
            <a:avLst/>
          </a:prstGeom>
          <a:noFill/>
          <a:ln w="9525">
            <a:noFill/>
            <a:miter lim="800000"/>
            <a:headEnd/>
            <a:tailEnd/>
          </a:ln>
          <a:effectLst/>
        </p:spPr>
        <p:txBody>
          <a:bodyPr>
            <a:prstTxWarp prst="textNoShape">
              <a:avLst/>
            </a:prstTxWarp>
            <a:spAutoFit/>
          </a:bodyPr>
          <a:lstStyle/>
          <a:p>
            <a:pPr marL="342900" indent="-342900" algn="l">
              <a:spcBef>
                <a:spcPct val="50000"/>
              </a:spcBef>
            </a:pPr>
            <a:r>
              <a:rPr lang="nl-NL" sz="2000" dirty="0" smtClean="0">
                <a:solidFill>
                  <a:srgbClr val="333399"/>
                </a:solidFill>
              </a:rPr>
              <a:t>	Om via gestimuleerde emissie coherent licht te krijgen,               	 </a:t>
            </a:r>
            <a:r>
              <a:rPr lang="nl-NL" sz="2000" i="1" dirty="0" smtClean="0">
                <a:solidFill>
                  <a:srgbClr val="333399"/>
                </a:solidFill>
              </a:rPr>
              <a:t>twee</a:t>
            </a:r>
            <a:r>
              <a:rPr lang="nl-NL" sz="2000" dirty="0" smtClean="0">
                <a:solidFill>
                  <a:srgbClr val="333399"/>
                </a:solidFill>
              </a:rPr>
              <a:t> voorwaarden:</a:t>
            </a:r>
          </a:p>
          <a:p>
            <a:pPr marL="457200" indent="-457200" algn="l">
              <a:spcBef>
                <a:spcPct val="50000"/>
              </a:spcBef>
            </a:pPr>
            <a:r>
              <a:rPr lang="nl-NL" sz="2000" dirty="0" smtClean="0">
                <a:solidFill>
                  <a:srgbClr val="333399"/>
                </a:solidFill>
              </a:rPr>
              <a:t>2.	</a:t>
            </a:r>
            <a:r>
              <a:rPr lang="en-US" sz="2000" dirty="0" err="1" smtClean="0">
                <a:solidFill>
                  <a:srgbClr val="333399"/>
                </a:solidFill>
              </a:rPr>
              <a:t>metastabiele</a:t>
            </a:r>
            <a:r>
              <a:rPr lang="en-US" sz="2000" dirty="0" smtClean="0">
                <a:solidFill>
                  <a:srgbClr val="333399"/>
                </a:solidFill>
              </a:rPr>
              <a:t> </a:t>
            </a:r>
            <a:r>
              <a:rPr lang="en-US" sz="2000" dirty="0" err="1" smtClean="0">
                <a:solidFill>
                  <a:srgbClr val="333399"/>
                </a:solidFill>
              </a:rPr>
              <a:t>toestand</a:t>
            </a:r>
            <a:endParaRPr lang="nl-NL" sz="2000" dirty="0">
              <a:solidFill>
                <a:srgbClr val="333399"/>
              </a:solidFill>
            </a:endParaRPr>
          </a:p>
        </p:txBody>
      </p:sp>
      <p:sp>
        <p:nvSpPr>
          <p:cNvPr id="15" name="Rectangle 14"/>
          <p:cNvSpPr/>
          <p:nvPr/>
        </p:nvSpPr>
        <p:spPr>
          <a:xfrm>
            <a:off x="2362200" y="2057400"/>
            <a:ext cx="6858000" cy="923330"/>
          </a:xfrm>
          <a:prstGeom prst="rect">
            <a:avLst/>
          </a:prstGeom>
        </p:spPr>
        <p:txBody>
          <a:bodyPr wrap="square">
            <a:spAutoFit/>
          </a:bodyPr>
          <a:lstStyle/>
          <a:p>
            <a:r>
              <a:rPr lang="en-US" sz="1800" dirty="0" smtClean="0">
                <a:solidFill>
                  <a:srgbClr val="660066"/>
                </a:solidFill>
                <a:latin typeface="Verdana"/>
                <a:ea typeface="Verdana"/>
                <a:cs typeface="Verdana"/>
              </a:rPr>
              <a:t>(</a:t>
            </a:r>
            <a:r>
              <a:rPr lang="en-US" sz="1800" dirty="0" err="1" smtClean="0">
                <a:solidFill>
                  <a:srgbClr val="660066"/>
                </a:solidFill>
                <a:latin typeface="Verdana"/>
                <a:ea typeface="Verdana"/>
                <a:cs typeface="Verdana"/>
              </a:rPr>
              <a:t>spontane</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emissie</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voorkomen</a:t>
            </a:r>
            <a:r>
              <a:rPr lang="en-US" sz="1800" dirty="0" smtClean="0">
                <a:solidFill>
                  <a:srgbClr val="660066"/>
                </a:solidFill>
                <a:latin typeface="Verdana"/>
                <a:ea typeface="Verdana"/>
                <a:cs typeface="Verdana"/>
              </a:rPr>
              <a:t>;</a:t>
            </a:r>
          </a:p>
          <a:p>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spiegels</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richting</a:t>
            </a:r>
            <a:r>
              <a:rPr lang="en-US" sz="1800" dirty="0" smtClean="0">
                <a:solidFill>
                  <a:srgbClr val="660066"/>
                </a:solidFill>
                <a:latin typeface="Verdana"/>
                <a:ea typeface="Verdana"/>
                <a:cs typeface="Verdana"/>
              </a:rPr>
              <a:t> van het </a:t>
            </a:r>
            <a:r>
              <a:rPr lang="en-US" sz="1800" dirty="0" err="1" smtClean="0">
                <a:solidFill>
                  <a:srgbClr val="660066"/>
                </a:solidFill>
                <a:latin typeface="Verdana"/>
                <a:ea typeface="Verdana"/>
                <a:cs typeface="Verdana"/>
              </a:rPr>
              <a:t>licht</a:t>
            </a:r>
            <a:r>
              <a:rPr lang="en-US" sz="1800" dirty="0" smtClean="0">
                <a:solidFill>
                  <a:srgbClr val="660066"/>
                </a:solidFill>
                <a:latin typeface="Verdana"/>
                <a:ea typeface="Verdana"/>
                <a:cs typeface="Verdana"/>
              </a:rPr>
              <a:t> &amp; 			</a:t>
            </a:r>
            <a:r>
              <a:rPr lang="en-US" sz="1800" dirty="0" err="1" smtClean="0">
                <a:solidFill>
                  <a:srgbClr val="660066"/>
                </a:solidFill>
                <a:latin typeface="Verdana"/>
                <a:ea typeface="Verdana"/>
                <a:cs typeface="Verdana"/>
              </a:rPr>
              <a:t>meer</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kans</a:t>
            </a:r>
            <a:r>
              <a:rPr lang="en-US" sz="1800" dirty="0" smtClean="0">
                <a:solidFill>
                  <a:srgbClr val="660066"/>
                </a:solidFill>
                <a:latin typeface="Verdana"/>
                <a:ea typeface="Verdana"/>
                <a:cs typeface="Verdana"/>
              </a:rPr>
              <a:t> op </a:t>
            </a:r>
            <a:r>
              <a:rPr lang="en-US" sz="1800" dirty="0" err="1" smtClean="0">
                <a:solidFill>
                  <a:srgbClr val="660066"/>
                </a:solidFill>
                <a:latin typeface="Verdana"/>
                <a:ea typeface="Verdana"/>
                <a:cs typeface="Verdana"/>
              </a:rPr>
              <a:t>gestimuleerde</a:t>
            </a:r>
            <a:r>
              <a:rPr lang="en-US" sz="1800" dirty="0" smtClean="0">
                <a:solidFill>
                  <a:srgbClr val="660066"/>
                </a:solidFill>
                <a:latin typeface="Verdana"/>
                <a:ea typeface="Verdana"/>
                <a:cs typeface="Verdana"/>
              </a:rPr>
              <a:t> </a:t>
            </a:r>
            <a:r>
              <a:rPr lang="en-US" sz="1800" dirty="0" err="1" smtClean="0">
                <a:solidFill>
                  <a:srgbClr val="660066"/>
                </a:solidFill>
                <a:latin typeface="Verdana"/>
                <a:ea typeface="Verdana"/>
                <a:cs typeface="Verdana"/>
              </a:rPr>
              <a:t>emissie</a:t>
            </a:r>
            <a:r>
              <a:rPr lang="en-US" sz="1800" dirty="0" smtClean="0">
                <a:solidFill>
                  <a:srgbClr val="660066"/>
                </a:solidFill>
                <a:latin typeface="Verdana"/>
                <a:ea typeface="Verdana"/>
                <a:cs typeface="Verdana"/>
              </a:rPr>
              <a:t>)</a:t>
            </a:r>
            <a:endParaRPr lang="en-GB" sz="1800" dirty="0">
              <a:solidFill>
                <a:srgbClr val="660066"/>
              </a:solidFill>
            </a:endParaRPr>
          </a:p>
        </p:txBody>
      </p:sp>
      <p:sp>
        <p:nvSpPr>
          <p:cNvPr id="17"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rgbClr val="000000"/>
                </a:solidFill>
              </a:rPr>
              <a:t>§39.9 </a:t>
            </a:r>
            <a:r>
              <a:rPr lang="en-US" sz="2500" dirty="0" err="1" smtClean="0">
                <a:solidFill>
                  <a:srgbClr val="000000"/>
                </a:solidFill>
              </a:rPr>
              <a:t>Laserwerking</a:t>
            </a:r>
            <a:endParaRPr lang="nl-NL" sz="2500" dirty="0">
              <a:solidFill>
                <a:srgbClr val="000000"/>
              </a:solidFill>
            </a:endParaRPr>
          </a:p>
        </p:txBody>
      </p:sp>
      <p:sp>
        <p:nvSpPr>
          <p:cNvPr id="18"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solidFill>
                <a:srgbClr val="000000"/>
              </a:solidFill>
            </a:endParaRPr>
          </a:p>
        </p:txBody>
      </p:sp>
      <p:sp>
        <p:nvSpPr>
          <p:cNvPr id="16" name="Text Box 3"/>
          <p:cNvSpPr txBox="1">
            <a:spLocks noChangeArrowheads="1"/>
          </p:cNvSpPr>
          <p:nvPr/>
        </p:nvSpPr>
        <p:spPr bwMode="auto">
          <a:xfrm>
            <a:off x="457200" y="6858000"/>
            <a:ext cx="7908925" cy="222726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chemeClr val="accent2"/>
                </a:solidFill>
              </a:rPr>
              <a:t>2. The higher state must be a </a:t>
            </a:r>
            <a:r>
              <a:rPr lang="en-US" dirty="0" err="1">
                <a:solidFill>
                  <a:schemeClr val="accent2"/>
                </a:solidFill>
              </a:rPr>
              <a:t>metastable</a:t>
            </a:r>
            <a:r>
              <a:rPr lang="en-US" dirty="0">
                <a:solidFill>
                  <a:schemeClr val="accent2"/>
                </a:solidFill>
              </a:rPr>
              <a:t> state, so that once the population is inverted, it stays that way. This means that transitions occur through stimulated emission rather than spontaneously.</a:t>
            </a:r>
          </a:p>
        </p:txBody>
      </p:sp>
      <p:pic>
        <p:nvPicPr>
          <p:cNvPr id="19" name="Picture 7" descr="Figure_39_19"/>
          <p:cNvPicPr>
            <a:picLocks noChangeAspect="1" noChangeArrowheads="1"/>
          </p:cNvPicPr>
          <p:nvPr/>
        </p:nvPicPr>
        <p:blipFill>
          <a:blip r:embed="rId3"/>
          <a:srcRect/>
          <a:stretch>
            <a:fillRect/>
          </a:stretch>
        </p:blipFill>
        <p:spPr bwMode="auto">
          <a:xfrm>
            <a:off x="330200" y="3883025"/>
            <a:ext cx="8548688" cy="2517775"/>
          </a:xfrm>
          <a:prstGeom prst="rect">
            <a:avLst/>
          </a:prstGeom>
          <a:noFill/>
        </p:spPr>
      </p:pic>
    </p:spTree>
    <p:extLst>
      <p:ext uri="{BB962C8B-B14F-4D97-AF65-F5344CB8AC3E}">
        <p14:creationId xmlns:p14="http://schemas.microsoft.com/office/powerpoint/2010/main" val="28589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796925" y="1081088"/>
            <a:ext cx="7051675" cy="70788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a:solidFill>
                  <a:schemeClr val="accent2"/>
                </a:solidFill>
              </a:rPr>
              <a:t>The laser beam is narrow, only spreading due to diffraction, which is determined by the size of the end mirror.</a:t>
            </a:r>
          </a:p>
        </p:txBody>
      </p:sp>
      <p:sp>
        <p:nvSpPr>
          <p:cNvPr id="10246" name="Rectangle 6"/>
          <p:cNvSpPr>
            <a:spLocks noGrp="1" noChangeArrowheads="1"/>
          </p:cNvSpPr>
          <p:nvPr>
            <p:ph type="title"/>
          </p:nvPr>
        </p:nvSpPr>
        <p:spPr/>
        <p:txBody>
          <a:bodyPr/>
          <a:lstStyle/>
          <a:p>
            <a:r>
              <a:rPr lang="en-US" sz="3200"/>
              <a:t>39.9 Lasers</a:t>
            </a:r>
          </a:p>
        </p:txBody>
      </p:sp>
      <p:pic>
        <p:nvPicPr>
          <p:cNvPr id="10248" name="Picture 8" descr="Figure_39_20"/>
          <p:cNvPicPr>
            <a:picLocks noChangeAspect="1" noChangeArrowheads="1"/>
          </p:cNvPicPr>
          <p:nvPr/>
        </p:nvPicPr>
        <p:blipFill>
          <a:blip r:embed="rId3"/>
          <a:srcRect/>
          <a:stretch>
            <a:fillRect/>
          </a:stretch>
        </p:blipFill>
        <p:spPr bwMode="auto">
          <a:xfrm>
            <a:off x="808732" y="2686521"/>
            <a:ext cx="4051300" cy="3406775"/>
          </a:xfrm>
          <a:prstGeom prst="rect">
            <a:avLst/>
          </a:prstGeom>
          <a:noFill/>
        </p:spPr>
      </p:pic>
      <p:sp>
        <p:nvSpPr>
          <p:cNvPr id="6" name="Rectangle 5"/>
          <p:cNvSpPr/>
          <p:nvPr/>
        </p:nvSpPr>
        <p:spPr>
          <a:xfrm>
            <a:off x="0" y="6336268"/>
            <a:ext cx="4572000" cy="369332"/>
          </a:xfrm>
          <a:prstGeom prst="rect">
            <a:avLst/>
          </a:prstGeom>
        </p:spPr>
        <p:txBody>
          <a:bodyPr>
            <a:spAutoFit/>
          </a:bodyPr>
          <a:lstStyle/>
          <a:p>
            <a:r>
              <a:rPr lang="en-US" sz="1800" dirty="0" smtClean="0"/>
              <a:t>Energy levels of chromium in a ruby crystal</a:t>
            </a:r>
          </a:p>
        </p:txBody>
      </p:sp>
      <p:pic>
        <p:nvPicPr>
          <p:cNvPr id="4669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374" y="3903935"/>
            <a:ext cx="1282204" cy="32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88752" y="5157192"/>
            <a:ext cx="926864" cy="237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5"/>
          <p:cNvSpPr txBox="1">
            <a:spLocks noChangeArrowheads="1"/>
          </p:cNvSpPr>
          <p:nvPr/>
        </p:nvSpPr>
        <p:spPr bwMode="auto">
          <a:xfrm>
            <a:off x="4319910" y="4409817"/>
            <a:ext cx="4500562" cy="1323439"/>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chemeClr val="accent2"/>
                </a:solidFill>
              </a:rPr>
              <a:t>An inverted population can be created by exciting electrons to a state from which they decay to a </a:t>
            </a:r>
            <a:r>
              <a:rPr lang="en-US" sz="2000" dirty="0" err="1">
                <a:solidFill>
                  <a:schemeClr val="accent2"/>
                </a:solidFill>
              </a:rPr>
              <a:t>metastable</a:t>
            </a:r>
            <a:r>
              <a:rPr lang="en-US" sz="2000" dirty="0">
                <a:solidFill>
                  <a:schemeClr val="accent2"/>
                </a:solidFill>
              </a:rPr>
              <a:t> state. This is called </a:t>
            </a:r>
            <a:r>
              <a:rPr lang="en-US" sz="2000" b="1" dirty="0">
                <a:solidFill>
                  <a:schemeClr val="accent2"/>
                </a:solidFill>
              </a:rPr>
              <a:t>optical pumping</a:t>
            </a:r>
            <a:r>
              <a:rPr lang="en-US" sz="2000" dirty="0">
                <a:solidFill>
                  <a:schemeClr val="accent2"/>
                </a:solidFill>
              </a:rPr>
              <a:t>.</a:t>
            </a:r>
            <a:endParaRPr lang="en-US" sz="2000" dirty="0"/>
          </a:p>
        </p:txBody>
      </p:sp>
    </p:spTree>
    <p:extLst>
      <p:ext uri="{BB962C8B-B14F-4D97-AF65-F5344CB8AC3E}">
        <p14:creationId xmlns:p14="http://schemas.microsoft.com/office/powerpoint/2010/main" val="2472151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95" y="2209800"/>
            <a:ext cx="7170773" cy="3126457"/>
          </a:xfrm>
          <a:prstGeom prst="rect">
            <a:avLst/>
          </a:prstGeom>
        </p:spPr>
      </p:pic>
      <p:sp>
        <p:nvSpPr>
          <p:cNvPr id="12" name="Text Box 3"/>
          <p:cNvSpPr txBox="1">
            <a:spLocks noChangeArrowheads="1"/>
          </p:cNvSpPr>
          <p:nvPr/>
        </p:nvSpPr>
        <p:spPr bwMode="auto">
          <a:xfrm>
            <a:off x="420688" y="882650"/>
            <a:ext cx="830103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nl-NL" sz="2000" b="1" dirty="0" smtClean="0">
                <a:solidFill>
                  <a:srgbClr val="333399"/>
                </a:solidFill>
              </a:rPr>
              <a:t>Algemener:  </a:t>
            </a:r>
            <a:r>
              <a:rPr lang="nl-NL" sz="2000" b="1" dirty="0" smtClean="0">
                <a:solidFill>
                  <a:srgbClr val="333399"/>
                </a:solidFill>
                <a:ea typeface="+mn-ea"/>
              </a:rPr>
              <a:t>de </a:t>
            </a:r>
            <a:r>
              <a:rPr lang="nl-NL" sz="2000" b="1" dirty="0" err="1" smtClean="0">
                <a:solidFill>
                  <a:srgbClr val="333399"/>
                </a:solidFill>
                <a:ea typeface="+mn-ea"/>
              </a:rPr>
              <a:t>kansdichtheidsverdeling</a:t>
            </a:r>
            <a:r>
              <a:rPr lang="nl-NL" sz="2000" b="1" dirty="0" smtClean="0">
                <a:solidFill>
                  <a:srgbClr val="333399"/>
                </a:solidFill>
                <a:ea typeface="+mn-ea"/>
              </a:rPr>
              <a:t> voor</a:t>
            </a:r>
          </a:p>
          <a:p>
            <a:pPr algn="l" eaLnBrk="1" hangingPunct="1">
              <a:spcBef>
                <a:spcPct val="50000"/>
              </a:spcBef>
            </a:pPr>
            <a:r>
              <a:rPr lang="nl-NL" sz="2000" b="1" i="1" dirty="0" err="1" smtClean="0">
                <a:solidFill>
                  <a:srgbClr val="333399"/>
                </a:solidFill>
                <a:latin typeface="Times New Roman" pitchFamily="18" charset="0"/>
              </a:rPr>
              <a:t>n</a:t>
            </a:r>
            <a:r>
              <a:rPr lang="nl-NL" sz="2000" b="1" dirty="0" smtClean="0">
                <a:solidFill>
                  <a:srgbClr val="333399"/>
                </a:solidFill>
                <a:latin typeface="Times New Roman" pitchFamily="18" charset="0"/>
              </a:rPr>
              <a:t> = 1 </a:t>
            </a:r>
            <a:r>
              <a:rPr lang="nl-NL" sz="2000" b="1" dirty="0" smtClean="0">
                <a:solidFill>
                  <a:srgbClr val="333399"/>
                </a:solidFill>
              </a:rPr>
              <a:t>en  </a:t>
            </a:r>
            <a:r>
              <a:rPr lang="nl-NL" sz="2000" b="1" i="1" dirty="0" smtClean="0">
                <a:solidFill>
                  <a:srgbClr val="333399"/>
                </a:solidFill>
                <a:latin typeface="Times New Roman" pitchFamily="18" charset="0"/>
              </a:rPr>
              <a:t> </a:t>
            </a:r>
            <a:r>
              <a:rPr lang="nl-NL" sz="2000" b="1" dirty="0" smtClean="0">
                <a:solidFill>
                  <a:srgbClr val="333399"/>
                </a:solidFill>
                <a:latin typeface="Times New Roman" pitchFamily="18" charset="0"/>
              </a:rPr>
              <a:t>   = 0</a:t>
            </a:r>
            <a:endParaRPr lang="nl-NL" sz="2000" b="1" dirty="0" smtClean="0">
              <a:solidFill>
                <a:srgbClr val="333399"/>
              </a:solidFill>
            </a:endParaRPr>
          </a:p>
          <a:p>
            <a:pPr algn="l" eaLnBrk="1" hangingPunct="1">
              <a:spcBef>
                <a:spcPct val="50000"/>
              </a:spcBef>
            </a:pPr>
            <a:r>
              <a:rPr lang="nl-NL" sz="2000" b="1" i="1" dirty="0" err="1" smtClean="0">
                <a:solidFill>
                  <a:srgbClr val="333399"/>
                </a:solidFill>
                <a:latin typeface="Times New Roman" pitchFamily="18" charset="0"/>
              </a:rPr>
              <a:t>n</a:t>
            </a:r>
            <a:r>
              <a:rPr lang="nl-NL" sz="2000" b="1" dirty="0" smtClean="0">
                <a:solidFill>
                  <a:srgbClr val="333399"/>
                </a:solidFill>
                <a:latin typeface="Times New Roman" pitchFamily="18" charset="0"/>
              </a:rPr>
              <a:t> = 2 </a:t>
            </a:r>
            <a:r>
              <a:rPr lang="nl-NL" sz="2000" b="1" dirty="0" smtClean="0">
                <a:solidFill>
                  <a:srgbClr val="333399"/>
                </a:solidFill>
                <a:ea typeface="+mn-ea"/>
              </a:rPr>
              <a:t>en  </a:t>
            </a:r>
            <a:r>
              <a:rPr lang="nl-NL" sz="2000" b="1" i="1" dirty="0" smtClean="0">
                <a:solidFill>
                  <a:srgbClr val="333399"/>
                </a:solidFill>
                <a:latin typeface="Times New Roman" pitchFamily="18" charset="0"/>
                <a:ea typeface="+mn-ea"/>
              </a:rPr>
              <a:t> </a:t>
            </a:r>
            <a:r>
              <a:rPr lang="nl-NL" sz="2000" b="1" dirty="0" smtClean="0">
                <a:solidFill>
                  <a:srgbClr val="333399"/>
                </a:solidFill>
                <a:latin typeface="Times New Roman" pitchFamily="18" charset="0"/>
                <a:ea typeface="+mn-ea"/>
              </a:rPr>
              <a:t>   = 1     (superpositie)</a:t>
            </a:r>
            <a:endParaRPr lang="nl-NL" sz="2000" b="1" dirty="0">
              <a:solidFill>
                <a:srgbClr val="333399"/>
              </a:solidFill>
              <a:ea typeface="+mn-ea"/>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497567799"/>
              </p:ext>
            </p:extLst>
          </p:nvPr>
        </p:nvGraphicFramePr>
        <p:xfrm>
          <a:off x="1615887" y="1344148"/>
          <a:ext cx="212725" cy="309563"/>
        </p:xfrm>
        <a:graphic>
          <a:graphicData uri="http://schemas.openxmlformats.org/presentationml/2006/ole">
            <mc:AlternateContent xmlns:mc="http://schemas.openxmlformats.org/markup-compatibility/2006">
              <mc:Choice xmlns:v="urn:schemas-microsoft-com:vml" Requires="v">
                <p:oleObj spid="_x0000_s710736" name="Equation" r:id="rId5" imgW="114151" imgH="164885" progId="">
                  <p:embed/>
                </p:oleObj>
              </mc:Choice>
              <mc:Fallback>
                <p:oleObj name="Equation" r:id="rId5" imgW="114151" imgH="16488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887" y="1344148"/>
                        <a:ext cx="21272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780456" y="4613756"/>
            <a:ext cx="5382344" cy="369332"/>
          </a:xfrm>
          <a:prstGeom prst="rect">
            <a:avLst/>
          </a:prstGeom>
        </p:spPr>
        <p:txBody>
          <a:bodyPr wrap="square">
            <a:spAutoFit/>
          </a:bodyPr>
          <a:lstStyle/>
          <a:p>
            <a:r>
              <a:rPr lang="nl-NL" sz="1800" dirty="0" smtClean="0"/>
              <a:t>combinatie van de 1s en 2p</a:t>
            </a:r>
            <a:r>
              <a:rPr lang="nl-NL" sz="1800" baseline="-25000" dirty="0" smtClean="0"/>
              <a:t>x</a:t>
            </a:r>
            <a:r>
              <a:rPr lang="nl-NL" sz="1800" dirty="0" smtClean="0"/>
              <a:t>  subschil</a:t>
            </a:r>
            <a:endParaRPr lang="nl-NL" sz="1800" dirty="0"/>
          </a:p>
        </p:txBody>
      </p:sp>
      <p:graphicFrame>
        <p:nvGraphicFramePr>
          <p:cNvPr id="17" name="Object 16"/>
          <p:cNvGraphicFramePr>
            <a:graphicFrameLocks noChangeAspect="1"/>
          </p:cNvGraphicFramePr>
          <p:nvPr>
            <p:extLst>
              <p:ext uri="{D42A27DB-BD31-4B8C-83A1-F6EECF244321}">
                <p14:modId xmlns:p14="http://schemas.microsoft.com/office/powerpoint/2010/main" val="467974170"/>
              </p:ext>
            </p:extLst>
          </p:nvPr>
        </p:nvGraphicFramePr>
        <p:xfrm>
          <a:off x="1619672" y="1844325"/>
          <a:ext cx="212725" cy="309562"/>
        </p:xfrm>
        <a:graphic>
          <a:graphicData uri="http://schemas.openxmlformats.org/presentationml/2006/ole">
            <mc:AlternateContent xmlns:mc="http://schemas.openxmlformats.org/markup-compatibility/2006">
              <mc:Choice xmlns:v="urn:schemas-microsoft-com:vml" Requires="v">
                <p:oleObj spid="_x0000_s710737" name="Equation" r:id="rId7" imgW="114151" imgH="164885" progId="">
                  <p:embed/>
                </p:oleObj>
              </mc:Choice>
              <mc:Fallback>
                <p:oleObj name="Equation" r:id="rId7" imgW="114151" imgH="164885"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844325"/>
                        <a:ext cx="21272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mtClean="0">
                <a:solidFill>
                  <a:schemeClr val="tx2"/>
                </a:solidFill>
              </a:rPr>
              <a:t>Waterstofatoom: golffunctie kansdichtheid</a:t>
            </a:r>
            <a:endParaRPr lang="nl-NL">
              <a:solidFill>
                <a:schemeClr val="tx2"/>
              </a:solidFill>
            </a:endParaRPr>
          </a:p>
        </p:txBody>
      </p:sp>
      <p:sp>
        <p:nvSpPr>
          <p:cNvPr id="13"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nl-NL"/>
          </a:p>
        </p:txBody>
      </p:sp>
      <p:sp>
        <p:nvSpPr>
          <p:cNvPr id="10" name="Rectangle 9"/>
          <p:cNvSpPr/>
          <p:nvPr/>
        </p:nvSpPr>
        <p:spPr>
          <a:xfrm>
            <a:off x="1979712" y="6455077"/>
            <a:ext cx="4572000" cy="646331"/>
          </a:xfrm>
          <a:prstGeom prst="rect">
            <a:avLst/>
          </a:prstGeom>
        </p:spPr>
        <p:txBody>
          <a:bodyPr>
            <a:spAutoFit/>
          </a:bodyPr>
          <a:lstStyle/>
          <a:p>
            <a:r>
              <a:rPr lang="en-US" sz="1800" dirty="0" smtClean="0">
                <a:solidFill>
                  <a:srgbClr val="000000"/>
                </a:solidFill>
              </a:rPr>
              <a:t>3D: </a:t>
            </a:r>
            <a:r>
              <a:rPr lang="en-US" sz="1800" dirty="0" smtClean="0">
                <a:solidFill>
                  <a:srgbClr val="000000"/>
                </a:solidFill>
                <a:hlinkClick r:id="rId8"/>
              </a:rPr>
              <a:t>http://www.falstad.com/qmrotator/</a:t>
            </a:r>
            <a:endParaRPr lang="en-US" sz="1800" dirty="0" smtClean="0">
              <a:solidFill>
                <a:srgbClr val="000000"/>
              </a:solidFill>
            </a:endParaRPr>
          </a:p>
          <a:p>
            <a:endParaRPr lang="en-US" sz="1800" dirty="0">
              <a:solidFill>
                <a:srgbClr val="000000"/>
              </a:solidFill>
            </a:endParaRPr>
          </a:p>
        </p:txBody>
      </p:sp>
    </p:spTree>
    <p:extLst>
      <p:ext uri="{BB962C8B-B14F-4D97-AF65-F5344CB8AC3E}">
        <p14:creationId xmlns:p14="http://schemas.microsoft.com/office/powerpoint/2010/main" val="38168430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chemeClr val="tx2"/>
                </a:solidFill>
              </a:rPr>
              <a:t>§39.9 Lasers:</a:t>
            </a:r>
            <a:endParaRPr lang="nl-NL" sz="2500" dirty="0">
              <a:solidFill>
                <a:schemeClr val="tx2"/>
              </a:solidFill>
            </a:endParaRPr>
          </a:p>
        </p:txBody>
      </p:sp>
      <p:sp>
        <p:nvSpPr>
          <p:cNvPr id="217091"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7092" name="Rectangle 4"/>
          <p:cNvSpPr>
            <a:spLocks noGrp="1" noChangeArrowheads="1"/>
          </p:cNvSpPr>
          <p:nvPr>
            <p:ph type="body" idx="1"/>
          </p:nvPr>
        </p:nvSpPr>
        <p:spPr>
          <a:xfrm>
            <a:off x="533400" y="914400"/>
            <a:ext cx="8458200" cy="5638800"/>
          </a:xfrm>
          <a:noFill/>
          <a:ln/>
        </p:spPr>
        <p:txBody>
          <a:bodyPr/>
          <a:lstStyle/>
          <a:p>
            <a:pPr>
              <a:buFontTx/>
              <a:buNone/>
            </a:pPr>
            <a:r>
              <a:rPr lang="nl-NL" sz="1800" dirty="0" smtClean="0"/>
              <a:t>optische oscillator: </a:t>
            </a:r>
            <a:r>
              <a:rPr lang="nl-NL" sz="1800" i="1" dirty="0" smtClean="0"/>
              <a:t>twee spiegels</a:t>
            </a:r>
            <a:r>
              <a:rPr lang="nl-NL" sz="1800" dirty="0" smtClean="0"/>
              <a:t> vormen trillingsholte (</a:t>
            </a:r>
            <a:r>
              <a:rPr lang="nl-NL" sz="1800" dirty="0" err="1" smtClean="0"/>
              <a:t>Fabry-Perot</a:t>
            </a:r>
            <a:r>
              <a:rPr lang="nl-NL" sz="1800" dirty="0" smtClean="0"/>
              <a:t> </a:t>
            </a:r>
            <a:r>
              <a:rPr lang="nl-NL" sz="1800" dirty="0" err="1" smtClean="0"/>
              <a:t>cavity</a:t>
            </a:r>
            <a:r>
              <a:rPr lang="nl-NL" sz="1800" dirty="0" smtClean="0"/>
              <a:t>) </a:t>
            </a:r>
          </a:p>
          <a:p>
            <a:pPr>
              <a:buFontTx/>
              <a:buNone/>
            </a:pPr>
            <a:endParaRPr lang="nl-NL" sz="1800" strike="sngStrike" dirty="0" smtClean="0"/>
          </a:p>
          <a:p>
            <a:pPr>
              <a:buFontTx/>
              <a:buNone/>
            </a:pPr>
            <a:r>
              <a:rPr lang="nl-NL" sz="1800" dirty="0" smtClean="0"/>
              <a:t>versterking: </a:t>
            </a:r>
            <a:r>
              <a:rPr lang="nl-NL" sz="1800" i="1" dirty="0" smtClean="0"/>
              <a:t>pompen</a:t>
            </a:r>
            <a:r>
              <a:rPr lang="nl-NL" sz="1800" dirty="0" smtClean="0"/>
              <a:t>: energiebron  (optisch, elektrisch, …)</a:t>
            </a:r>
          </a:p>
          <a:p>
            <a:pPr>
              <a:buFontTx/>
              <a:buNone/>
            </a:pPr>
            <a:endParaRPr lang="nl-NL" sz="800" dirty="0" smtClean="0"/>
          </a:p>
          <a:p>
            <a:pPr>
              <a:buNone/>
            </a:pPr>
            <a:r>
              <a:rPr lang="nl-NL" sz="1800" dirty="0" smtClean="0"/>
              <a:t>             </a:t>
            </a:r>
            <a:r>
              <a:rPr lang="nl-NL" sz="1800" dirty="0" smtClean="0">
                <a:latin typeface="Wingdings"/>
                <a:ea typeface="Wingdings"/>
                <a:cs typeface="Wingdings"/>
              </a:rPr>
              <a:t></a:t>
            </a:r>
            <a:r>
              <a:rPr lang="nl-NL" sz="1800" dirty="0" smtClean="0"/>
              <a:t> energieopslag in </a:t>
            </a:r>
            <a:r>
              <a:rPr lang="nl-NL" sz="1800" i="1" dirty="0" smtClean="0"/>
              <a:t>metastabiele toestand  </a:t>
            </a:r>
            <a:r>
              <a:rPr lang="nl-NL" sz="1800" dirty="0" smtClean="0"/>
              <a:t>(verlaagde spontane emissie)</a:t>
            </a:r>
            <a:endParaRPr lang="nl-NL" sz="1800" dirty="0"/>
          </a:p>
          <a:p>
            <a:pPr>
              <a:buFontTx/>
              <a:buNone/>
            </a:pPr>
            <a:endParaRPr lang="nl-NL" sz="800" dirty="0" smtClean="0"/>
          </a:p>
          <a:p>
            <a:pPr>
              <a:buFontTx/>
              <a:buNone/>
            </a:pPr>
            <a:r>
              <a:rPr lang="nl-NL" sz="1800" dirty="0" smtClean="0"/>
              <a:t>		</a:t>
            </a:r>
            <a:r>
              <a:rPr lang="nl-NL" sz="1800" dirty="0" smtClean="0">
                <a:latin typeface="Wingdings"/>
                <a:ea typeface="Wingdings"/>
                <a:cs typeface="Wingdings"/>
              </a:rPr>
              <a:t></a:t>
            </a:r>
            <a:r>
              <a:rPr lang="nl-NL" sz="1800" dirty="0" smtClean="0"/>
              <a:t> dit zorgt voor </a:t>
            </a:r>
            <a:r>
              <a:rPr lang="nl-NL" sz="1800" i="1" dirty="0" smtClean="0"/>
              <a:t>populatie-inversie </a:t>
            </a:r>
            <a:r>
              <a:rPr lang="nl-NL" sz="1800" dirty="0" smtClean="0"/>
              <a:t>in het </a:t>
            </a:r>
            <a:r>
              <a:rPr lang="nl-NL" sz="1800" i="1" dirty="0" err="1" smtClean="0"/>
              <a:t>gain</a:t>
            </a:r>
            <a:r>
              <a:rPr lang="nl-NL" sz="1800" dirty="0" smtClean="0"/>
              <a:t> medium</a:t>
            </a:r>
          </a:p>
          <a:p>
            <a:pPr>
              <a:buFontTx/>
              <a:buNone/>
            </a:pPr>
            <a:r>
              <a:rPr lang="nl-NL" sz="800" dirty="0" smtClean="0"/>
              <a:t> </a:t>
            </a:r>
          </a:p>
          <a:p>
            <a:pPr>
              <a:buFontTx/>
              <a:buNone/>
            </a:pPr>
            <a:r>
              <a:rPr lang="nl-NL" sz="1800" dirty="0" smtClean="0"/>
              <a:t>			</a:t>
            </a:r>
            <a:r>
              <a:rPr lang="nl-NL" sz="1800" dirty="0" smtClean="0">
                <a:latin typeface="Wingdings"/>
                <a:ea typeface="Wingdings"/>
                <a:cs typeface="Wingdings"/>
              </a:rPr>
              <a:t></a:t>
            </a:r>
            <a:r>
              <a:rPr lang="nl-NL" sz="1800" dirty="0" smtClean="0"/>
              <a:t> nu is </a:t>
            </a:r>
            <a:r>
              <a:rPr lang="nl-NL" sz="1800" i="1" dirty="0" smtClean="0"/>
              <a:t>gestimuleerde emissie </a:t>
            </a:r>
            <a:r>
              <a:rPr lang="nl-NL" sz="1800" dirty="0" smtClean="0"/>
              <a:t>mogelijk</a:t>
            </a:r>
          </a:p>
          <a:p>
            <a:pPr>
              <a:buFontTx/>
              <a:buNone/>
            </a:pPr>
            <a:endParaRPr lang="nl-NL" sz="1800" dirty="0" smtClean="0"/>
          </a:p>
          <a:p>
            <a:pPr>
              <a:buFontTx/>
              <a:buNone/>
            </a:pPr>
            <a:r>
              <a:rPr lang="nl-NL" sz="2000" dirty="0" smtClean="0"/>
              <a:t>  Bij deze criteria zal een foton // hoofdas v.d. spiegels </a:t>
            </a:r>
            <a:r>
              <a:rPr lang="nl-NL" sz="2000" i="1" dirty="0" smtClean="0"/>
              <a:t>versterkt</a:t>
            </a:r>
            <a:r>
              <a:rPr lang="nl-NL" sz="2000" dirty="0" smtClean="0"/>
              <a:t> worden</a:t>
            </a:r>
          </a:p>
          <a:p>
            <a:pPr>
              <a:buFontTx/>
              <a:buNone/>
            </a:pPr>
            <a:r>
              <a:rPr lang="nl-NL" sz="2000" dirty="0"/>
              <a:t>	</a:t>
            </a:r>
            <a:r>
              <a:rPr lang="nl-NL" sz="2000" dirty="0" smtClean="0"/>
              <a:t>				</a:t>
            </a:r>
            <a:r>
              <a:rPr lang="nl-NL" sz="2000" dirty="0" smtClean="0">
                <a:sym typeface="Wingdings" panose="05000000000000000000" pitchFamily="2" charset="2"/>
              </a:rPr>
              <a:t> </a:t>
            </a:r>
            <a:r>
              <a:rPr lang="nl-NL" sz="2000" dirty="0" smtClean="0"/>
              <a:t>coherente vlakke golf: laserbundel</a:t>
            </a:r>
            <a:endParaRPr lang="nl-NL" sz="18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a:p>
          <a:p>
            <a:pPr>
              <a:buFontTx/>
              <a:buNone/>
            </a:pPr>
            <a:endParaRPr lang="nl-NL" sz="1800" baseline="-25000" dirty="0"/>
          </a:p>
          <a:p>
            <a:pPr>
              <a:buFontTx/>
              <a:buNone/>
            </a:pPr>
            <a:endParaRPr lang="nl-NL" sz="1800" baseline="-25000" dirty="0"/>
          </a:p>
        </p:txBody>
      </p:sp>
      <p:pic>
        <p:nvPicPr>
          <p:cNvPr id="12" name="Picture 11"/>
          <p:cNvPicPr>
            <a:picLocks noChangeAspect="1"/>
          </p:cNvPicPr>
          <p:nvPr/>
        </p:nvPicPr>
        <p:blipFill>
          <a:blip r:embed="rId3"/>
          <a:stretch>
            <a:fillRect/>
          </a:stretch>
        </p:blipFill>
        <p:spPr>
          <a:xfrm>
            <a:off x="304800" y="4337113"/>
            <a:ext cx="3886200" cy="2749487"/>
          </a:xfrm>
          <a:prstGeom prst="rect">
            <a:avLst/>
          </a:prstGeom>
        </p:spPr>
      </p:pic>
      <p:pic>
        <p:nvPicPr>
          <p:cNvPr id="13" name="Picture 7" descr="Figure_39_19"/>
          <p:cNvPicPr>
            <a:picLocks noChangeAspect="1" noChangeArrowheads="1"/>
          </p:cNvPicPr>
          <p:nvPr/>
        </p:nvPicPr>
        <p:blipFill>
          <a:blip r:embed="rId4"/>
          <a:srcRect/>
          <a:stretch>
            <a:fillRect/>
          </a:stretch>
        </p:blipFill>
        <p:spPr bwMode="auto">
          <a:xfrm>
            <a:off x="4486960" y="4800600"/>
            <a:ext cx="4657040" cy="1371600"/>
          </a:xfrm>
          <a:prstGeom prst="rect">
            <a:avLst/>
          </a:prstGeom>
          <a:noFill/>
        </p:spPr>
      </p:pic>
    </p:spTree>
    <p:extLst>
      <p:ext uri="{BB962C8B-B14F-4D97-AF65-F5344CB8AC3E}">
        <p14:creationId xmlns:p14="http://schemas.microsoft.com/office/powerpoint/2010/main" val="232219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09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70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09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709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09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7092">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225425" y="762000"/>
            <a:ext cx="8443913" cy="13731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chemeClr val="accent2"/>
                </a:solidFill>
              </a:rPr>
              <a:t>A </a:t>
            </a:r>
            <a:r>
              <a:rPr lang="en-US" dirty="0" err="1">
                <a:solidFill>
                  <a:schemeClr val="accent2"/>
                </a:solidFill>
              </a:rPr>
              <a:t>metastable</a:t>
            </a:r>
            <a:r>
              <a:rPr lang="en-US" dirty="0">
                <a:solidFill>
                  <a:schemeClr val="accent2"/>
                </a:solidFill>
              </a:rPr>
              <a:t> state can also be created through interactions between two sets of atoms, such as in a helium—neon laser.</a:t>
            </a:r>
          </a:p>
        </p:txBody>
      </p:sp>
      <p:pic>
        <p:nvPicPr>
          <p:cNvPr id="9223" name="Picture 7" descr="Figure_39_21"/>
          <p:cNvPicPr>
            <a:picLocks noChangeAspect="1" noChangeArrowheads="1"/>
          </p:cNvPicPr>
          <p:nvPr/>
        </p:nvPicPr>
        <p:blipFill>
          <a:blip r:embed="rId3"/>
          <a:srcRect/>
          <a:stretch>
            <a:fillRect/>
          </a:stretch>
        </p:blipFill>
        <p:spPr bwMode="auto">
          <a:xfrm>
            <a:off x="1795072" y="2276872"/>
            <a:ext cx="5429250" cy="4083050"/>
          </a:xfrm>
          <a:prstGeom prst="rect">
            <a:avLst/>
          </a:prstGeom>
          <a:noFill/>
        </p:spPr>
      </p:pic>
      <p:sp>
        <p:nvSpPr>
          <p:cNvPr id="5" name="Rectangle 4"/>
          <p:cNvSpPr/>
          <p:nvPr/>
        </p:nvSpPr>
        <p:spPr>
          <a:xfrm>
            <a:off x="4672722" y="6449159"/>
            <a:ext cx="4572000" cy="461665"/>
          </a:xfrm>
          <a:prstGeom prst="rect">
            <a:avLst/>
          </a:prstGeom>
        </p:spPr>
        <p:txBody>
          <a:bodyPr>
            <a:spAutoFit/>
          </a:bodyPr>
          <a:lstStyle/>
          <a:p>
            <a:r>
              <a:rPr lang="en-US" sz="1200" dirty="0" smtClean="0">
                <a:hlinkClick r:id="rId4"/>
              </a:rPr>
              <a:t>http://www.lexellaser.com/techinfo_wavelengths.htm</a:t>
            </a:r>
            <a:endParaRPr lang="en-US" sz="1200" dirty="0" smtClean="0"/>
          </a:p>
          <a:p>
            <a:endParaRPr lang="en-US" sz="1200" dirty="0"/>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350" y="3009156"/>
            <a:ext cx="1282204" cy="32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85800" y="5007114"/>
            <a:ext cx="1267945" cy="707886"/>
          </a:xfrm>
          <a:prstGeom prst="rect">
            <a:avLst/>
          </a:prstGeom>
        </p:spPr>
        <p:txBody>
          <a:bodyPr wrap="none">
            <a:spAutoFit/>
          </a:bodyPr>
          <a:lstStyle/>
          <a:p>
            <a:r>
              <a:rPr lang="nl-NL" sz="2000" dirty="0" smtClean="0">
                <a:solidFill>
                  <a:srgbClr val="7030A0"/>
                </a:solidFill>
              </a:rPr>
              <a:t>elektrisch </a:t>
            </a:r>
          </a:p>
          <a:p>
            <a:r>
              <a:rPr lang="nl-NL" sz="2000" dirty="0" smtClean="0">
                <a:solidFill>
                  <a:srgbClr val="7030A0"/>
                </a:solidFill>
              </a:rPr>
              <a:t>pompen</a:t>
            </a:r>
            <a:endParaRPr lang="en-GB" sz="2000" dirty="0">
              <a:solidFill>
                <a:srgbClr val="7030A0"/>
              </a:solidFill>
            </a:endParaRPr>
          </a:p>
        </p:txBody>
      </p:sp>
      <p:grpSp>
        <p:nvGrpSpPr>
          <p:cNvPr id="2" name="Group 16"/>
          <p:cNvGrpSpPr/>
          <p:nvPr/>
        </p:nvGrpSpPr>
        <p:grpSpPr>
          <a:xfrm>
            <a:off x="3505200" y="1981200"/>
            <a:ext cx="5067890" cy="1066800"/>
            <a:chOff x="3505200" y="1981200"/>
            <a:chExt cx="5067890" cy="1066800"/>
          </a:xfrm>
        </p:grpSpPr>
        <p:sp>
          <p:nvSpPr>
            <p:cNvPr id="11" name="Rectangle 10"/>
            <p:cNvSpPr/>
            <p:nvPr/>
          </p:nvSpPr>
          <p:spPr>
            <a:xfrm>
              <a:off x="6934200" y="1981200"/>
              <a:ext cx="1638890" cy="707886"/>
            </a:xfrm>
            <a:prstGeom prst="rect">
              <a:avLst/>
            </a:prstGeom>
          </p:spPr>
          <p:txBody>
            <a:bodyPr wrap="none">
              <a:spAutoFit/>
            </a:bodyPr>
            <a:lstStyle/>
            <a:p>
              <a:r>
                <a:rPr lang="nl-NL" sz="2000" dirty="0" smtClean="0">
                  <a:solidFill>
                    <a:srgbClr val="7030A0"/>
                  </a:solidFill>
                </a:rPr>
                <a:t>metastabiele </a:t>
              </a:r>
            </a:p>
            <a:p>
              <a:r>
                <a:rPr lang="nl-NL" sz="2000" dirty="0" smtClean="0">
                  <a:solidFill>
                    <a:srgbClr val="7030A0"/>
                  </a:solidFill>
                </a:rPr>
                <a:t>toestand</a:t>
              </a:r>
              <a:endParaRPr lang="en-GB" sz="2000" dirty="0">
                <a:solidFill>
                  <a:srgbClr val="7030A0"/>
                </a:solidFill>
              </a:endParaRPr>
            </a:p>
          </p:txBody>
        </p:sp>
        <p:cxnSp>
          <p:nvCxnSpPr>
            <p:cNvPr id="13" name="Straight Arrow Connector 12"/>
            <p:cNvCxnSpPr/>
            <p:nvPr/>
          </p:nvCxnSpPr>
          <p:spPr bwMode="auto">
            <a:xfrm rot="5400000">
              <a:off x="6324600" y="2362200"/>
              <a:ext cx="685800" cy="5334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rot="10800000" flipV="1">
              <a:off x="3505200" y="2286000"/>
              <a:ext cx="3429000" cy="7620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Rectangle 21"/>
          <p:cNvSpPr/>
          <p:nvPr/>
        </p:nvSpPr>
        <p:spPr>
          <a:xfrm>
            <a:off x="349825" y="1733550"/>
            <a:ext cx="2698175" cy="400110"/>
          </a:xfrm>
          <a:prstGeom prst="rect">
            <a:avLst/>
          </a:prstGeom>
        </p:spPr>
        <p:txBody>
          <a:bodyPr wrap="none">
            <a:spAutoFit/>
          </a:bodyPr>
          <a:lstStyle/>
          <a:p>
            <a:r>
              <a:rPr lang="en-GB" sz="2000" dirty="0" smtClean="0">
                <a:solidFill>
                  <a:srgbClr val="7030A0"/>
                </a:solidFill>
              </a:rPr>
              <a:t>E</a:t>
            </a:r>
            <a:r>
              <a:rPr lang="en-GB" sz="2000" baseline="-25000" dirty="0" smtClean="0">
                <a:solidFill>
                  <a:srgbClr val="7030A0"/>
                </a:solidFill>
              </a:rPr>
              <a:t>3,Ne</a:t>
            </a:r>
            <a:r>
              <a:rPr lang="en-GB" sz="2000" dirty="0" smtClean="0">
                <a:solidFill>
                  <a:srgbClr val="7030A0"/>
                </a:solidFill>
              </a:rPr>
              <a:t> = E</a:t>
            </a:r>
            <a:r>
              <a:rPr lang="en-GB" sz="2000" baseline="-25000" dirty="0" smtClean="0">
                <a:solidFill>
                  <a:srgbClr val="7030A0"/>
                </a:solidFill>
              </a:rPr>
              <a:t>1,He </a:t>
            </a:r>
            <a:r>
              <a:rPr lang="en-GB" sz="2000" dirty="0" smtClean="0">
                <a:solidFill>
                  <a:srgbClr val="7030A0"/>
                </a:solidFill>
              </a:rPr>
              <a:t>+ 0,05 </a:t>
            </a:r>
            <a:r>
              <a:rPr lang="en-GB" sz="2000" dirty="0" err="1" smtClean="0">
                <a:solidFill>
                  <a:srgbClr val="7030A0"/>
                </a:solidFill>
              </a:rPr>
              <a:t>eV</a:t>
            </a:r>
            <a:endParaRPr lang="en-GB" sz="2000" dirty="0">
              <a:solidFill>
                <a:srgbClr val="7030A0"/>
              </a:solidFill>
            </a:endParaRPr>
          </a:p>
        </p:txBody>
      </p:sp>
      <p:sp>
        <p:nvSpPr>
          <p:cNvPr id="15"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dirty="0" smtClean="0">
                <a:solidFill>
                  <a:schemeClr val="tx2"/>
                </a:solidFill>
              </a:rPr>
              <a:t>§39.9 Lasers:</a:t>
            </a:r>
            <a:endParaRPr lang="nl-NL" sz="2500" dirty="0">
              <a:solidFill>
                <a:schemeClr val="tx2"/>
              </a:solidFill>
            </a:endParaRPr>
          </a:p>
        </p:txBody>
      </p:sp>
      <p:sp>
        <p:nvSpPr>
          <p:cNvPr id="18"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14" name="Rectangle 13"/>
          <p:cNvSpPr/>
          <p:nvPr/>
        </p:nvSpPr>
        <p:spPr>
          <a:xfrm>
            <a:off x="446304" y="6106041"/>
            <a:ext cx="2325496" cy="707886"/>
          </a:xfrm>
          <a:prstGeom prst="rect">
            <a:avLst/>
          </a:prstGeom>
          <a:solidFill>
            <a:schemeClr val="bg1"/>
          </a:solidFill>
        </p:spPr>
        <p:txBody>
          <a:bodyPr wrap="square">
            <a:spAutoFit/>
          </a:bodyPr>
          <a:lstStyle/>
          <a:p>
            <a:r>
              <a:rPr lang="nl-NL" sz="2000" dirty="0" smtClean="0">
                <a:solidFill>
                  <a:srgbClr val="7030A0"/>
                </a:solidFill>
              </a:rPr>
              <a:t>waarom niet met licht pompen?</a:t>
            </a:r>
            <a:endParaRPr lang="en-GB" sz="2000" dirty="0">
              <a:solidFill>
                <a:srgbClr val="7030A0"/>
              </a:solidFill>
            </a:endParaRPr>
          </a:p>
        </p:txBody>
      </p:sp>
      <p:sp>
        <p:nvSpPr>
          <p:cNvPr id="20" name="Rectangle 19"/>
          <p:cNvSpPr/>
          <p:nvPr/>
        </p:nvSpPr>
        <p:spPr>
          <a:xfrm>
            <a:off x="0" y="6093296"/>
            <a:ext cx="3048000" cy="707886"/>
          </a:xfrm>
          <a:prstGeom prst="rect">
            <a:avLst/>
          </a:prstGeom>
          <a:solidFill>
            <a:schemeClr val="bg1"/>
          </a:solidFill>
        </p:spPr>
        <p:txBody>
          <a:bodyPr wrap="square">
            <a:spAutoFit/>
          </a:bodyPr>
          <a:lstStyle/>
          <a:p>
            <a:r>
              <a:rPr lang="nl-NL" sz="2000" dirty="0" smtClean="0">
                <a:solidFill>
                  <a:srgbClr val="7030A0"/>
                </a:solidFill>
              </a:rPr>
              <a:t>metastabiel, </a:t>
            </a:r>
            <a:r>
              <a:rPr lang="nl-NL" sz="2000" dirty="0" smtClean="0">
                <a:solidFill>
                  <a:srgbClr val="7030A0"/>
                </a:solidFill>
                <a:sym typeface="Wingdings" panose="05000000000000000000" pitchFamily="2" charset="2"/>
              </a:rPr>
              <a:t> </a:t>
            </a:r>
            <a:r>
              <a:rPr lang="nl-NL" sz="2000" dirty="0" smtClean="0">
                <a:solidFill>
                  <a:srgbClr val="7030A0"/>
                </a:solidFill>
              </a:rPr>
              <a:t>niet met één foton aan te slaan</a:t>
            </a:r>
            <a:endParaRPr lang="en-GB" sz="2000" dirty="0">
              <a:solidFill>
                <a:srgbClr val="7030A0"/>
              </a:solidFill>
            </a:endParaRPr>
          </a:p>
        </p:txBody>
      </p:sp>
      <p:pic>
        <p:nvPicPr>
          <p:cNvPr id="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3215" y="6554915"/>
            <a:ext cx="1135246" cy="25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97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nodeType="afterEffect">
                                  <p:stCondLst>
                                    <p:cond delay="2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grpId="0" nodeType="afterEffect">
                                  <p:stCondLst>
                                    <p:cond delay="20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50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14"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sz="3200" dirty="0"/>
              <a:t>39.9 </a:t>
            </a:r>
            <a:r>
              <a:rPr lang="en-US" sz="3200" dirty="0" smtClean="0"/>
              <a:t>Laser transitions</a:t>
            </a:r>
            <a:endParaRPr lang="en-US" sz="3200" dirty="0"/>
          </a:p>
        </p:txBody>
      </p:sp>
      <p:sp>
        <p:nvSpPr>
          <p:cNvPr id="5" name="Rectangle 4"/>
          <p:cNvSpPr/>
          <p:nvPr/>
        </p:nvSpPr>
        <p:spPr>
          <a:xfrm>
            <a:off x="120799" y="6373777"/>
            <a:ext cx="4572000" cy="1015663"/>
          </a:xfrm>
          <a:prstGeom prst="rect">
            <a:avLst/>
          </a:prstGeom>
        </p:spPr>
        <p:txBody>
          <a:bodyPr>
            <a:spAutoFit/>
          </a:bodyPr>
          <a:lstStyle/>
          <a:p>
            <a:r>
              <a:rPr lang="en-US" sz="1200" dirty="0" smtClean="0">
                <a:hlinkClick r:id="rId3"/>
              </a:rPr>
              <a:t>http://www.rp-photonics.com/laser_transitions.html</a:t>
            </a:r>
            <a:endParaRPr lang="en-US" sz="1200" dirty="0" smtClean="0"/>
          </a:p>
          <a:p>
            <a:r>
              <a:rPr lang="en-US" sz="1200" dirty="0" smtClean="0">
                <a:hlinkClick r:id="rId4"/>
              </a:rPr>
              <a:t>http</a:t>
            </a:r>
            <a:r>
              <a:rPr lang="en-US" sz="1200" dirty="0">
                <a:hlinkClick r:id="rId4"/>
              </a:rPr>
              <a:t>://</a:t>
            </a:r>
            <a:r>
              <a:rPr lang="en-US" sz="1200" dirty="0" smtClean="0">
                <a:hlinkClick r:id="rId4"/>
              </a:rPr>
              <a:t>technology.niagarac.on.ca/people/mcsele/lasers/Quantum.htm</a:t>
            </a:r>
            <a:endParaRPr lang="en-US" sz="1200" dirty="0" smtClean="0"/>
          </a:p>
          <a:p>
            <a:endParaRPr lang="en-US" sz="1200" dirty="0" smtClean="0"/>
          </a:p>
          <a:p>
            <a:endParaRPr lang="en-US" sz="1200" dirty="0"/>
          </a:p>
        </p:txBody>
      </p:sp>
      <p:pic>
        <p:nvPicPr>
          <p:cNvPr id="460804" name="Picture 4" descr="http://www.fineartradiography.com/hobbies/lasers/nitrogen/elevel.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367" y="3717032"/>
            <a:ext cx="2867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005973" y="1484784"/>
            <a:ext cx="1659429" cy="1938992"/>
          </a:xfrm>
          <a:prstGeom prst="rect">
            <a:avLst/>
          </a:prstGeom>
        </p:spPr>
        <p:txBody>
          <a:bodyPr wrap="none">
            <a:spAutoFit/>
          </a:bodyPr>
          <a:lstStyle/>
          <a:p>
            <a:r>
              <a:rPr lang="nl-NL" dirty="0" smtClean="0">
                <a:solidFill>
                  <a:srgbClr val="7030A0"/>
                </a:solidFill>
              </a:rPr>
              <a:t>4-level</a:t>
            </a:r>
          </a:p>
          <a:p>
            <a:endParaRPr lang="nl-NL" sz="1800" dirty="0" smtClean="0">
              <a:solidFill>
                <a:srgbClr val="7030A0"/>
              </a:solidFill>
            </a:endParaRPr>
          </a:p>
          <a:p>
            <a:r>
              <a:rPr lang="nl-NL" sz="1800" dirty="0" smtClean="0">
                <a:solidFill>
                  <a:srgbClr val="7030A0"/>
                </a:solidFill>
              </a:rPr>
              <a:t>medium in </a:t>
            </a:r>
          </a:p>
          <a:p>
            <a:r>
              <a:rPr lang="nl-NL" sz="1800" dirty="0" smtClean="0">
                <a:solidFill>
                  <a:srgbClr val="7030A0"/>
                </a:solidFill>
              </a:rPr>
              <a:t>grondtoestand</a:t>
            </a:r>
            <a:endParaRPr lang="nl-NL" sz="1800" dirty="0">
              <a:solidFill>
                <a:srgbClr val="7030A0"/>
              </a:solidFill>
            </a:endParaRPr>
          </a:p>
          <a:p>
            <a:r>
              <a:rPr lang="nl-NL" sz="1800" dirty="0">
                <a:solidFill>
                  <a:srgbClr val="7030A0"/>
                </a:solidFill>
              </a:rPr>
              <a:t>doorzichtig</a:t>
            </a:r>
          </a:p>
          <a:p>
            <a:endParaRPr lang="en-GB" dirty="0">
              <a:solidFill>
                <a:srgbClr val="7030A0"/>
              </a:solidFill>
            </a:endParaRPr>
          </a:p>
        </p:txBody>
      </p:sp>
      <p:sp>
        <p:nvSpPr>
          <p:cNvPr id="11" name="Rectangle 10"/>
          <p:cNvSpPr/>
          <p:nvPr/>
        </p:nvSpPr>
        <p:spPr>
          <a:xfrm>
            <a:off x="7486804" y="5634335"/>
            <a:ext cx="1428596" cy="461665"/>
          </a:xfrm>
          <a:prstGeom prst="rect">
            <a:avLst/>
          </a:prstGeom>
        </p:spPr>
        <p:txBody>
          <a:bodyPr wrap="none">
            <a:spAutoFit/>
          </a:bodyPr>
          <a:lstStyle/>
          <a:p>
            <a:r>
              <a:rPr lang="nl-NL" b="1" dirty="0" smtClean="0">
                <a:solidFill>
                  <a:srgbClr val="7030A0"/>
                </a:solidFill>
              </a:rPr>
              <a:t>N</a:t>
            </a:r>
            <a:r>
              <a:rPr lang="nl-NL" b="1" baseline="-25000" dirty="0" smtClean="0">
                <a:solidFill>
                  <a:srgbClr val="7030A0"/>
                </a:solidFill>
              </a:rPr>
              <a:t>2</a:t>
            </a:r>
            <a:r>
              <a:rPr lang="nl-NL" b="1" dirty="0" smtClean="0">
                <a:solidFill>
                  <a:srgbClr val="7030A0"/>
                </a:solidFill>
              </a:rPr>
              <a:t> -laser</a:t>
            </a:r>
            <a:endParaRPr lang="en-GB" b="1" baseline="-25000" dirty="0">
              <a:solidFill>
                <a:srgbClr val="7030A0"/>
              </a:solidFill>
            </a:endParaRPr>
          </a:p>
        </p:txBody>
      </p:sp>
      <p:sp>
        <p:nvSpPr>
          <p:cNvPr id="2" name="Rectangle 1"/>
          <p:cNvSpPr/>
          <p:nvPr/>
        </p:nvSpPr>
        <p:spPr>
          <a:xfrm>
            <a:off x="7596336" y="3687415"/>
            <a:ext cx="1093569" cy="461665"/>
          </a:xfrm>
          <a:prstGeom prst="rect">
            <a:avLst/>
          </a:prstGeom>
        </p:spPr>
        <p:txBody>
          <a:bodyPr wrap="none">
            <a:spAutoFit/>
          </a:bodyPr>
          <a:lstStyle/>
          <a:p>
            <a:r>
              <a:rPr lang="nl-NL" dirty="0" err="1">
                <a:solidFill>
                  <a:srgbClr val="7030A0"/>
                </a:solidFill>
              </a:rPr>
              <a:t>pulsed</a:t>
            </a:r>
            <a:endParaRPr lang="en-GB" dirty="0">
              <a:solidFill>
                <a:srgbClr val="7030A0"/>
              </a:solidFill>
            </a:endParaRPr>
          </a:p>
        </p:txBody>
      </p:sp>
      <p:grpSp>
        <p:nvGrpSpPr>
          <p:cNvPr id="3" name="Group 3"/>
          <p:cNvGrpSpPr/>
          <p:nvPr/>
        </p:nvGrpSpPr>
        <p:grpSpPr>
          <a:xfrm>
            <a:off x="9900592" y="2890556"/>
            <a:ext cx="3130455" cy="2656611"/>
            <a:chOff x="5976000" y="913121"/>
            <a:chExt cx="3130455" cy="2656611"/>
          </a:xfrm>
        </p:grpSpPr>
        <p:grpSp>
          <p:nvGrpSpPr>
            <p:cNvPr id="4" name="Group 2"/>
            <p:cNvGrpSpPr/>
            <p:nvPr/>
          </p:nvGrpSpPr>
          <p:grpSpPr>
            <a:xfrm>
              <a:off x="5976000" y="913121"/>
              <a:ext cx="3130455" cy="2287279"/>
              <a:chOff x="5976000" y="913121"/>
              <a:chExt cx="3130455" cy="2287279"/>
            </a:xfrm>
          </p:grpSpPr>
          <p:pic>
            <p:nvPicPr>
              <p:cNvPr id="460802" name="Picture 2" descr="laser transitions"/>
              <p:cNvPicPr>
                <a:picLocks noChangeAspect="1" noChangeArrowheads="1"/>
              </p:cNvPicPr>
              <p:nvPr/>
            </p:nvPicPr>
            <p:blipFill rotWithShape="1">
              <a:blip r:embed="rId7">
                <a:extLst>
                  <a:ext uri="{28A0092B-C50C-407E-A947-70E740481C1C}">
                    <a14:useLocalDpi xmlns:a14="http://schemas.microsoft.com/office/drawing/2010/main" val="0"/>
                  </a:ext>
                </a:extLst>
              </a:blip>
              <a:srcRect l="66264" r="-1727"/>
              <a:stretch/>
            </p:blipFill>
            <p:spPr bwMode="auto">
              <a:xfrm>
                <a:off x="5976000" y="913121"/>
                <a:ext cx="2448000" cy="22872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565145" y="1066800"/>
                <a:ext cx="502061" cy="400110"/>
              </a:xfrm>
              <a:prstGeom prst="rect">
                <a:avLst/>
              </a:prstGeom>
            </p:spPr>
            <p:txBody>
              <a:bodyPr wrap="none">
                <a:spAutoFit/>
              </a:bodyPr>
              <a:lstStyle/>
              <a:p>
                <a:r>
                  <a:rPr lang="en-GB" sz="2000" smtClean="0">
                    <a:latin typeface="Calibri" pitchFamily="-1" charset="0"/>
                    <a:cs typeface="ＭＳ Ｐゴシック" pitchFamily="-1" charset="-128"/>
                  </a:rPr>
                  <a:t>l=6</a:t>
                </a:r>
                <a:endParaRPr lang="en-US" sz="2000" dirty="0"/>
              </a:p>
            </p:txBody>
          </p:sp>
          <p:sp>
            <p:nvSpPr>
              <p:cNvPr id="13" name="Rectangle 12"/>
              <p:cNvSpPr/>
              <p:nvPr/>
            </p:nvSpPr>
            <p:spPr>
              <a:xfrm>
                <a:off x="8604394" y="2057400"/>
                <a:ext cx="502061" cy="400110"/>
              </a:xfrm>
              <a:prstGeom prst="rect">
                <a:avLst/>
              </a:prstGeom>
            </p:spPr>
            <p:txBody>
              <a:bodyPr wrap="none">
                <a:spAutoFit/>
              </a:bodyPr>
              <a:lstStyle/>
              <a:p>
                <a:r>
                  <a:rPr lang="en-GB" sz="2000" dirty="0" smtClean="0">
                    <a:latin typeface="Calibri" pitchFamily="-1" charset="0"/>
                    <a:cs typeface="ＭＳ Ｐゴシック" pitchFamily="-1" charset="-128"/>
                  </a:rPr>
                  <a:t>l=3</a:t>
                </a:r>
                <a:endParaRPr lang="en-US" sz="2000" dirty="0"/>
              </a:p>
            </p:txBody>
          </p:sp>
        </p:grpSp>
        <p:sp>
          <p:nvSpPr>
            <p:cNvPr id="15" name="Rectangle 14"/>
            <p:cNvSpPr/>
            <p:nvPr/>
          </p:nvSpPr>
          <p:spPr>
            <a:xfrm>
              <a:off x="6705600" y="3200400"/>
              <a:ext cx="1014220" cy="369332"/>
            </a:xfrm>
            <a:prstGeom prst="rect">
              <a:avLst/>
            </a:prstGeom>
          </p:spPr>
          <p:txBody>
            <a:bodyPr wrap="none">
              <a:spAutoFit/>
            </a:bodyPr>
            <a:lstStyle/>
            <a:p>
              <a:r>
                <a:rPr lang="en-US" sz="1800" dirty="0" err="1" smtClean="0"/>
                <a:t>Nd:YAG</a:t>
              </a:r>
              <a:r>
                <a:rPr lang="en-US" sz="1800" dirty="0" smtClean="0"/>
                <a:t> </a:t>
              </a:r>
              <a:endParaRPr lang="en-US" sz="1800" dirty="0"/>
            </a:p>
          </p:txBody>
        </p:sp>
      </p:grpSp>
      <p:sp>
        <p:nvSpPr>
          <p:cNvPr id="16" name="Rectangle 15"/>
          <p:cNvSpPr/>
          <p:nvPr/>
        </p:nvSpPr>
        <p:spPr>
          <a:xfrm>
            <a:off x="8458200" y="6349424"/>
            <a:ext cx="7315200" cy="584776"/>
          </a:xfrm>
          <a:prstGeom prst="rect">
            <a:avLst/>
          </a:prstGeom>
        </p:spPr>
        <p:txBody>
          <a:bodyPr wrap="square">
            <a:spAutoFit/>
          </a:bodyPr>
          <a:lstStyle/>
          <a:p>
            <a:r>
              <a:rPr lang="en-US" sz="1600" dirty="0" smtClean="0">
                <a:hlinkClick r:id="rId8"/>
              </a:rPr>
              <a:t>http://www.rp-photonics.com/ytterbium_doped_gain_media.html</a:t>
            </a:r>
            <a:endParaRPr lang="en-US" sz="1600" dirty="0" smtClean="0"/>
          </a:p>
          <a:p>
            <a:endParaRPr lang="en-US" sz="1600" dirty="0"/>
          </a:p>
        </p:txBody>
      </p:sp>
      <p:pic>
        <p:nvPicPr>
          <p:cNvPr id="17" name="Picture 16"/>
          <p:cNvPicPr>
            <a:picLocks noChangeAspect="1"/>
          </p:cNvPicPr>
          <p:nvPr/>
        </p:nvPicPr>
        <p:blipFill rotWithShape="1">
          <a:blip r:embed="rId9"/>
          <a:srcRect l="-4" r="33002"/>
          <a:stretch/>
        </p:blipFill>
        <p:spPr>
          <a:xfrm>
            <a:off x="2699792" y="953838"/>
            <a:ext cx="4212000" cy="2273300"/>
          </a:xfrm>
          <a:prstGeom prst="rect">
            <a:avLst/>
          </a:prstGeom>
        </p:spPr>
      </p:pic>
      <p:pic>
        <p:nvPicPr>
          <p:cNvPr id="18" name="Picture 2" descr="laser transi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8544" y="34760"/>
            <a:ext cx="6902925" cy="22872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990243" y="1484784"/>
            <a:ext cx="1093569" cy="461665"/>
          </a:xfrm>
          <a:prstGeom prst="rect">
            <a:avLst/>
          </a:prstGeom>
        </p:spPr>
        <p:txBody>
          <a:bodyPr wrap="none">
            <a:spAutoFit/>
          </a:bodyPr>
          <a:lstStyle/>
          <a:p>
            <a:r>
              <a:rPr lang="nl-NL" dirty="0" smtClean="0">
                <a:solidFill>
                  <a:srgbClr val="7030A0"/>
                </a:solidFill>
              </a:rPr>
              <a:t>3-level</a:t>
            </a:r>
          </a:p>
        </p:txBody>
      </p:sp>
      <p:sp>
        <p:nvSpPr>
          <p:cNvPr id="6" name="Rectangle 5"/>
          <p:cNvSpPr/>
          <p:nvPr/>
        </p:nvSpPr>
        <p:spPr>
          <a:xfrm>
            <a:off x="500917" y="2132856"/>
            <a:ext cx="1822935" cy="1015663"/>
          </a:xfrm>
          <a:prstGeom prst="rect">
            <a:avLst/>
          </a:prstGeom>
        </p:spPr>
        <p:txBody>
          <a:bodyPr wrap="none">
            <a:spAutoFit/>
          </a:bodyPr>
          <a:lstStyle/>
          <a:p>
            <a:r>
              <a:rPr lang="nl-NL" sz="2000" dirty="0" smtClean="0">
                <a:solidFill>
                  <a:srgbClr val="7030A0"/>
                </a:solidFill>
              </a:rPr>
              <a:t>medium in</a:t>
            </a:r>
          </a:p>
          <a:p>
            <a:r>
              <a:rPr lang="nl-NL" sz="2000" dirty="0" smtClean="0">
                <a:solidFill>
                  <a:srgbClr val="7030A0"/>
                </a:solidFill>
              </a:rPr>
              <a:t>grondtoestand</a:t>
            </a:r>
          </a:p>
          <a:p>
            <a:r>
              <a:rPr lang="nl-NL" sz="2000" dirty="0" smtClean="0">
                <a:solidFill>
                  <a:srgbClr val="7030A0"/>
                </a:solidFill>
              </a:rPr>
              <a:t>ondoorzichtig</a:t>
            </a:r>
            <a:endParaRPr lang="nl-NL" sz="2000" dirty="0">
              <a:solidFill>
                <a:srgbClr val="7030A0"/>
              </a:solidFill>
            </a:endParaRPr>
          </a:p>
        </p:txBody>
      </p:sp>
      <p:sp>
        <p:nvSpPr>
          <p:cNvPr id="20" name="Rectangle 19"/>
          <p:cNvSpPr/>
          <p:nvPr/>
        </p:nvSpPr>
        <p:spPr>
          <a:xfrm>
            <a:off x="467544" y="4293096"/>
            <a:ext cx="3595856" cy="2031325"/>
          </a:xfrm>
          <a:prstGeom prst="rect">
            <a:avLst/>
          </a:prstGeom>
        </p:spPr>
        <p:txBody>
          <a:bodyPr wrap="none">
            <a:spAutoFit/>
          </a:bodyPr>
          <a:lstStyle/>
          <a:p>
            <a:r>
              <a:rPr lang="nl-NL" sz="1800" dirty="0" smtClean="0">
                <a:solidFill>
                  <a:srgbClr val="7030A0"/>
                </a:solidFill>
              </a:rPr>
              <a:t>als </a:t>
            </a:r>
            <a:r>
              <a:rPr lang="nl-NL" sz="1800" i="1" dirty="0" err="1" smtClean="0">
                <a:solidFill>
                  <a:srgbClr val="7030A0"/>
                </a:solidFill>
              </a:rPr>
              <a:t>lower</a:t>
            </a:r>
            <a:r>
              <a:rPr lang="nl-NL" sz="1800" i="1" dirty="0" smtClean="0">
                <a:solidFill>
                  <a:srgbClr val="7030A0"/>
                </a:solidFill>
              </a:rPr>
              <a:t> laser level </a:t>
            </a:r>
            <a:r>
              <a:rPr lang="nl-NL" sz="1800" dirty="0" smtClean="0">
                <a:solidFill>
                  <a:srgbClr val="7030A0"/>
                </a:solidFill>
              </a:rPr>
              <a:t>(LLL)</a:t>
            </a:r>
          </a:p>
          <a:p>
            <a:r>
              <a:rPr lang="nl-NL" sz="1800" dirty="0" smtClean="0">
                <a:solidFill>
                  <a:srgbClr val="7030A0"/>
                </a:solidFill>
              </a:rPr>
              <a:t>heeft lange levensduur </a:t>
            </a:r>
            <a:r>
              <a:rPr lang="nl-NL" sz="1800" dirty="0" smtClean="0">
                <a:solidFill>
                  <a:srgbClr val="7030A0"/>
                </a:solidFill>
                <a:sym typeface="Wingdings" panose="05000000000000000000" pitchFamily="2" charset="2"/>
              </a:rPr>
              <a:t> </a:t>
            </a:r>
          </a:p>
          <a:p>
            <a:r>
              <a:rPr lang="nl-NL" sz="1800" dirty="0" smtClean="0">
                <a:solidFill>
                  <a:srgbClr val="7030A0"/>
                </a:solidFill>
              </a:rPr>
              <a:t>grondtoestand ‘leeg’</a:t>
            </a:r>
          </a:p>
          <a:p>
            <a:r>
              <a:rPr lang="nl-NL" sz="1800" dirty="0" err="1" smtClean="0">
                <a:solidFill>
                  <a:srgbClr val="7030A0"/>
                </a:solidFill>
              </a:rPr>
              <a:t>pulsduur</a:t>
            </a:r>
            <a:r>
              <a:rPr lang="nl-NL" sz="1800" dirty="0" smtClean="0">
                <a:solidFill>
                  <a:srgbClr val="7030A0"/>
                </a:solidFill>
              </a:rPr>
              <a:t>: 20 ns (levensduur ULL)</a:t>
            </a:r>
          </a:p>
          <a:p>
            <a:r>
              <a:rPr lang="nl-NL" sz="1800" dirty="0" smtClean="0">
                <a:solidFill>
                  <a:srgbClr val="7030A0"/>
                </a:solidFill>
              </a:rPr>
              <a:t>duur tussen pulsen 40 </a:t>
            </a:r>
            <a:r>
              <a:rPr lang="nl-NL" sz="1800" dirty="0" err="1" smtClean="0">
                <a:solidFill>
                  <a:srgbClr val="7030A0"/>
                </a:solidFill>
                <a:latin typeface="Symbol" panose="05050102010706020507" pitchFamily="18" charset="2"/>
              </a:rPr>
              <a:t>m</a:t>
            </a:r>
            <a:r>
              <a:rPr lang="nl-NL" sz="1800" dirty="0" err="1" smtClean="0">
                <a:solidFill>
                  <a:srgbClr val="7030A0"/>
                </a:solidFill>
              </a:rPr>
              <a:t>s</a:t>
            </a:r>
            <a:endParaRPr lang="nl-NL" sz="1800" dirty="0" smtClean="0">
              <a:solidFill>
                <a:srgbClr val="7030A0"/>
              </a:solidFill>
            </a:endParaRPr>
          </a:p>
          <a:p>
            <a:r>
              <a:rPr lang="nl-NL" sz="1800" dirty="0" smtClean="0">
                <a:solidFill>
                  <a:srgbClr val="7030A0"/>
                </a:solidFill>
              </a:rPr>
              <a:t>	            (</a:t>
            </a:r>
            <a:r>
              <a:rPr lang="nl-NL" sz="1800" dirty="0">
                <a:solidFill>
                  <a:srgbClr val="7030A0"/>
                </a:solidFill>
              </a:rPr>
              <a:t>levensduur </a:t>
            </a:r>
            <a:r>
              <a:rPr lang="nl-NL" sz="1800" dirty="0" smtClean="0">
                <a:solidFill>
                  <a:srgbClr val="7030A0"/>
                </a:solidFill>
              </a:rPr>
              <a:t>LLL</a:t>
            </a:r>
            <a:r>
              <a:rPr lang="nl-NL" sz="1800" dirty="0">
                <a:solidFill>
                  <a:srgbClr val="7030A0"/>
                </a:solidFill>
              </a:rPr>
              <a:t>)</a:t>
            </a:r>
          </a:p>
          <a:p>
            <a:endParaRPr lang="nl-NL" sz="1800" dirty="0">
              <a:solidFill>
                <a:srgbClr val="7030A0"/>
              </a:solidFill>
            </a:endParaRPr>
          </a:p>
        </p:txBody>
      </p:sp>
    </p:spTree>
    <p:extLst>
      <p:ext uri="{BB962C8B-B14F-4D97-AF65-F5344CB8AC3E}">
        <p14:creationId xmlns:p14="http://schemas.microsoft.com/office/powerpoint/2010/main" val="4443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0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p:bldP spid="19" grpId="0"/>
      <p:bldP spid="6"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39.9 </a:t>
            </a:r>
            <a:r>
              <a:rPr lang="en-US" smtClean="0"/>
              <a:t>Laser transitions</a:t>
            </a:r>
            <a:endParaRPr lang="en-US" dirty="0"/>
          </a:p>
        </p:txBody>
      </p:sp>
      <p:sp>
        <p:nvSpPr>
          <p:cNvPr id="5" name="Rectangle 4"/>
          <p:cNvSpPr/>
          <p:nvPr/>
        </p:nvSpPr>
        <p:spPr>
          <a:xfrm>
            <a:off x="5034742" y="6998313"/>
            <a:ext cx="4572000" cy="1015663"/>
          </a:xfrm>
          <a:prstGeom prst="rect">
            <a:avLst/>
          </a:prstGeom>
        </p:spPr>
        <p:txBody>
          <a:bodyPr>
            <a:spAutoFit/>
          </a:bodyPr>
          <a:lstStyle/>
          <a:p>
            <a:r>
              <a:rPr lang="en-US" sz="1200" dirty="0" smtClean="0">
                <a:hlinkClick r:id="rId3"/>
              </a:rPr>
              <a:t>http://www.rp-photonics.com/laser_transitions.html</a:t>
            </a:r>
            <a:endParaRPr lang="en-US" sz="1200" dirty="0" smtClean="0"/>
          </a:p>
          <a:p>
            <a:r>
              <a:rPr lang="en-US" sz="1200" dirty="0" smtClean="0">
                <a:hlinkClick r:id="rId4"/>
              </a:rPr>
              <a:t>http</a:t>
            </a:r>
            <a:r>
              <a:rPr lang="en-US" sz="1200" dirty="0">
                <a:hlinkClick r:id="rId4"/>
              </a:rPr>
              <a:t>://</a:t>
            </a:r>
            <a:r>
              <a:rPr lang="en-US" sz="1200" dirty="0" smtClean="0">
                <a:hlinkClick r:id="rId4"/>
              </a:rPr>
              <a:t>technology.niagarac.on.ca/people/mcsele/lasers/Quantum.htm</a:t>
            </a:r>
            <a:endParaRPr lang="en-US" sz="1200" dirty="0" smtClean="0"/>
          </a:p>
          <a:p>
            <a:endParaRPr lang="en-US" sz="1200" dirty="0" smtClean="0"/>
          </a:p>
          <a:p>
            <a:endParaRPr lang="en-US" sz="1200" dirty="0"/>
          </a:p>
        </p:txBody>
      </p:sp>
      <p:pic>
        <p:nvPicPr>
          <p:cNvPr id="460804" name="Picture 4" descr="http://www.fineartradiography.com/hobbies/lasers/nitrogen/elevel.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367" y="3717032"/>
            <a:ext cx="2867025" cy="298132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7486804" y="5634335"/>
            <a:ext cx="1428596" cy="461665"/>
          </a:xfrm>
          <a:prstGeom prst="rect">
            <a:avLst/>
          </a:prstGeom>
        </p:spPr>
        <p:txBody>
          <a:bodyPr wrap="none">
            <a:spAutoFit/>
          </a:bodyPr>
          <a:lstStyle/>
          <a:p>
            <a:r>
              <a:rPr lang="nl-NL" b="1" dirty="0" smtClean="0">
                <a:solidFill>
                  <a:srgbClr val="7030A0"/>
                </a:solidFill>
              </a:rPr>
              <a:t>N</a:t>
            </a:r>
            <a:r>
              <a:rPr lang="nl-NL" b="1" baseline="-25000" dirty="0" smtClean="0">
                <a:solidFill>
                  <a:srgbClr val="7030A0"/>
                </a:solidFill>
              </a:rPr>
              <a:t>2</a:t>
            </a:r>
            <a:r>
              <a:rPr lang="nl-NL" b="1" dirty="0" smtClean="0">
                <a:solidFill>
                  <a:srgbClr val="7030A0"/>
                </a:solidFill>
              </a:rPr>
              <a:t> -laser</a:t>
            </a:r>
            <a:endParaRPr lang="en-GB" b="1" baseline="-25000" dirty="0">
              <a:solidFill>
                <a:srgbClr val="7030A0"/>
              </a:solidFill>
            </a:endParaRPr>
          </a:p>
        </p:txBody>
      </p:sp>
      <p:sp>
        <p:nvSpPr>
          <p:cNvPr id="2" name="Rectangle 1"/>
          <p:cNvSpPr/>
          <p:nvPr/>
        </p:nvSpPr>
        <p:spPr>
          <a:xfrm>
            <a:off x="6733018" y="678668"/>
            <a:ext cx="1093569" cy="461665"/>
          </a:xfrm>
          <a:prstGeom prst="rect">
            <a:avLst/>
          </a:prstGeom>
        </p:spPr>
        <p:txBody>
          <a:bodyPr wrap="none">
            <a:spAutoFit/>
          </a:bodyPr>
          <a:lstStyle/>
          <a:p>
            <a:r>
              <a:rPr lang="nl-NL" dirty="0" err="1">
                <a:solidFill>
                  <a:srgbClr val="7030A0"/>
                </a:solidFill>
              </a:rPr>
              <a:t>pulsed</a:t>
            </a:r>
            <a:endParaRPr lang="en-GB" dirty="0">
              <a:solidFill>
                <a:srgbClr val="7030A0"/>
              </a:solidFill>
            </a:endParaRPr>
          </a:p>
        </p:txBody>
      </p:sp>
      <p:grpSp>
        <p:nvGrpSpPr>
          <p:cNvPr id="3" name="Group 3"/>
          <p:cNvGrpSpPr/>
          <p:nvPr/>
        </p:nvGrpSpPr>
        <p:grpSpPr>
          <a:xfrm>
            <a:off x="9900592" y="2890556"/>
            <a:ext cx="3130455" cy="2656611"/>
            <a:chOff x="5976000" y="913121"/>
            <a:chExt cx="3130455" cy="2656611"/>
          </a:xfrm>
        </p:grpSpPr>
        <p:grpSp>
          <p:nvGrpSpPr>
            <p:cNvPr id="4" name="Group 2"/>
            <p:cNvGrpSpPr/>
            <p:nvPr/>
          </p:nvGrpSpPr>
          <p:grpSpPr>
            <a:xfrm>
              <a:off x="5976000" y="913121"/>
              <a:ext cx="3130455" cy="2287279"/>
              <a:chOff x="5976000" y="913121"/>
              <a:chExt cx="3130455" cy="2287279"/>
            </a:xfrm>
          </p:grpSpPr>
          <p:pic>
            <p:nvPicPr>
              <p:cNvPr id="460802" name="Picture 2" descr="laser transitions"/>
              <p:cNvPicPr>
                <a:picLocks noChangeAspect="1" noChangeArrowheads="1"/>
              </p:cNvPicPr>
              <p:nvPr/>
            </p:nvPicPr>
            <p:blipFill rotWithShape="1">
              <a:blip r:embed="rId7">
                <a:extLst>
                  <a:ext uri="{28A0092B-C50C-407E-A947-70E740481C1C}">
                    <a14:useLocalDpi xmlns:a14="http://schemas.microsoft.com/office/drawing/2010/main" val="0"/>
                  </a:ext>
                </a:extLst>
              </a:blip>
              <a:srcRect l="66264" r="-1727"/>
              <a:stretch/>
            </p:blipFill>
            <p:spPr bwMode="auto">
              <a:xfrm>
                <a:off x="5976000" y="913121"/>
                <a:ext cx="2448000" cy="2287279"/>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8565145" y="1066800"/>
                <a:ext cx="502061" cy="400110"/>
              </a:xfrm>
              <a:prstGeom prst="rect">
                <a:avLst/>
              </a:prstGeom>
            </p:spPr>
            <p:txBody>
              <a:bodyPr wrap="none">
                <a:spAutoFit/>
              </a:bodyPr>
              <a:lstStyle/>
              <a:p>
                <a:r>
                  <a:rPr lang="en-GB" sz="2000" smtClean="0">
                    <a:latin typeface="Calibri" pitchFamily="-1" charset="0"/>
                    <a:cs typeface="ＭＳ Ｐゴシック" pitchFamily="-1" charset="-128"/>
                  </a:rPr>
                  <a:t>l=6</a:t>
                </a:r>
                <a:endParaRPr lang="en-US" sz="2000" dirty="0"/>
              </a:p>
            </p:txBody>
          </p:sp>
          <p:sp>
            <p:nvSpPr>
              <p:cNvPr id="13" name="Rectangle 12"/>
              <p:cNvSpPr/>
              <p:nvPr/>
            </p:nvSpPr>
            <p:spPr>
              <a:xfrm>
                <a:off x="8604394" y="2057400"/>
                <a:ext cx="502061" cy="400110"/>
              </a:xfrm>
              <a:prstGeom prst="rect">
                <a:avLst/>
              </a:prstGeom>
            </p:spPr>
            <p:txBody>
              <a:bodyPr wrap="none">
                <a:spAutoFit/>
              </a:bodyPr>
              <a:lstStyle/>
              <a:p>
                <a:r>
                  <a:rPr lang="en-GB" sz="2000" dirty="0" smtClean="0">
                    <a:latin typeface="Calibri" pitchFamily="-1" charset="0"/>
                    <a:cs typeface="ＭＳ Ｐゴシック" pitchFamily="-1" charset="-128"/>
                  </a:rPr>
                  <a:t>l=3</a:t>
                </a:r>
                <a:endParaRPr lang="en-US" sz="2000" dirty="0"/>
              </a:p>
            </p:txBody>
          </p:sp>
        </p:grpSp>
        <p:sp>
          <p:nvSpPr>
            <p:cNvPr id="15" name="Rectangle 14"/>
            <p:cNvSpPr/>
            <p:nvPr/>
          </p:nvSpPr>
          <p:spPr>
            <a:xfrm>
              <a:off x="6705600" y="3200400"/>
              <a:ext cx="1014220" cy="369332"/>
            </a:xfrm>
            <a:prstGeom prst="rect">
              <a:avLst/>
            </a:prstGeom>
          </p:spPr>
          <p:txBody>
            <a:bodyPr wrap="none">
              <a:spAutoFit/>
            </a:bodyPr>
            <a:lstStyle/>
            <a:p>
              <a:r>
                <a:rPr lang="en-US" sz="1800" dirty="0" err="1" smtClean="0"/>
                <a:t>Nd:YAG</a:t>
              </a:r>
              <a:r>
                <a:rPr lang="en-US" sz="1800" dirty="0" smtClean="0"/>
                <a:t> </a:t>
              </a:r>
              <a:endParaRPr lang="en-US" sz="1800" dirty="0"/>
            </a:p>
          </p:txBody>
        </p:sp>
      </p:grpSp>
      <p:sp>
        <p:nvSpPr>
          <p:cNvPr id="16" name="Rectangle 15"/>
          <p:cNvSpPr/>
          <p:nvPr/>
        </p:nvSpPr>
        <p:spPr>
          <a:xfrm>
            <a:off x="8458200" y="6349424"/>
            <a:ext cx="7315200" cy="584776"/>
          </a:xfrm>
          <a:prstGeom prst="rect">
            <a:avLst/>
          </a:prstGeom>
        </p:spPr>
        <p:txBody>
          <a:bodyPr wrap="square">
            <a:spAutoFit/>
          </a:bodyPr>
          <a:lstStyle/>
          <a:p>
            <a:r>
              <a:rPr lang="en-US" sz="1600" dirty="0" smtClean="0">
                <a:hlinkClick r:id="rId8"/>
              </a:rPr>
              <a:t>http://www.rp-photonics.com/ytterbium_doped_gain_media.html</a:t>
            </a:r>
            <a:endParaRPr lang="en-US" sz="1600" dirty="0" smtClean="0"/>
          </a:p>
          <a:p>
            <a:endParaRPr lang="en-US" sz="1600" dirty="0"/>
          </a:p>
        </p:txBody>
      </p:sp>
      <p:pic>
        <p:nvPicPr>
          <p:cNvPr id="18" name="Picture 2" descr="laser transi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8544" y="34760"/>
            <a:ext cx="6902925" cy="2287279"/>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5278134" y="1413020"/>
            <a:ext cx="3595856" cy="2031325"/>
          </a:xfrm>
          <a:prstGeom prst="rect">
            <a:avLst/>
          </a:prstGeom>
        </p:spPr>
        <p:txBody>
          <a:bodyPr wrap="none">
            <a:spAutoFit/>
          </a:bodyPr>
          <a:lstStyle/>
          <a:p>
            <a:r>
              <a:rPr lang="nl-NL" sz="1800" dirty="0" smtClean="0">
                <a:solidFill>
                  <a:srgbClr val="7030A0"/>
                </a:solidFill>
              </a:rPr>
              <a:t>als </a:t>
            </a:r>
            <a:r>
              <a:rPr lang="nl-NL" sz="1800" i="1" dirty="0" err="1" smtClean="0">
                <a:solidFill>
                  <a:srgbClr val="7030A0"/>
                </a:solidFill>
              </a:rPr>
              <a:t>lower</a:t>
            </a:r>
            <a:r>
              <a:rPr lang="nl-NL" sz="1800" i="1" dirty="0" smtClean="0">
                <a:solidFill>
                  <a:srgbClr val="7030A0"/>
                </a:solidFill>
              </a:rPr>
              <a:t> laser level </a:t>
            </a:r>
            <a:r>
              <a:rPr lang="nl-NL" sz="1800" dirty="0" smtClean="0">
                <a:solidFill>
                  <a:srgbClr val="7030A0"/>
                </a:solidFill>
              </a:rPr>
              <a:t>(LLL)</a:t>
            </a:r>
          </a:p>
          <a:p>
            <a:r>
              <a:rPr lang="nl-NL" sz="1800" dirty="0" smtClean="0">
                <a:solidFill>
                  <a:srgbClr val="7030A0"/>
                </a:solidFill>
              </a:rPr>
              <a:t>heeft lange levensduur </a:t>
            </a:r>
            <a:r>
              <a:rPr lang="nl-NL" sz="1800" dirty="0" smtClean="0">
                <a:solidFill>
                  <a:srgbClr val="7030A0"/>
                </a:solidFill>
                <a:sym typeface="Wingdings" panose="05000000000000000000" pitchFamily="2" charset="2"/>
              </a:rPr>
              <a:t> </a:t>
            </a:r>
          </a:p>
          <a:p>
            <a:r>
              <a:rPr lang="nl-NL" sz="1800" dirty="0" smtClean="0">
                <a:solidFill>
                  <a:srgbClr val="7030A0"/>
                </a:solidFill>
              </a:rPr>
              <a:t>grondtoestand ‘leeg’</a:t>
            </a:r>
          </a:p>
          <a:p>
            <a:r>
              <a:rPr lang="nl-NL" sz="1800" dirty="0" err="1" smtClean="0">
                <a:solidFill>
                  <a:srgbClr val="7030A0"/>
                </a:solidFill>
              </a:rPr>
              <a:t>pulsduur</a:t>
            </a:r>
            <a:r>
              <a:rPr lang="nl-NL" sz="1800" dirty="0" smtClean="0">
                <a:solidFill>
                  <a:srgbClr val="7030A0"/>
                </a:solidFill>
              </a:rPr>
              <a:t>: 20 ns (levensduur ULL)</a:t>
            </a:r>
          </a:p>
          <a:p>
            <a:r>
              <a:rPr lang="nl-NL" sz="1800" dirty="0" smtClean="0">
                <a:solidFill>
                  <a:srgbClr val="7030A0"/>
                </a:solidFill>
              </a:rPr>
              <a:t>duur tussen pulsen 40 </a:t>
            </a:r>
            <a:r>
              <a:rPr lang="nl-NL" sz="1800" dirty="0" err="1" smtClean="0">
                <a:solidFill>
                  <a:srgbClr val="7030A0"/>
                </a:solidFill>
                <a:latin typeface="Symbol" panose="05050102010706020507" pitchFamily="18" charset="2"/>
              </a:rPr>
              <a:t>m</a:t>
            </a:r>
            <a:r>
              <a:rPr lang="nl-NL" sz="1800" dirty="0" err="1" smtClean="0">
                <a:solidFill>
                  <a:srgbClr val="7030A0"/>
                </a:solidFill>
              </a:rPr>
              <a:t>s</a:t>
            </a:r>
            <a:endParaRPr lang="nl-NL" sz="1800" dirty="0" smtClean="0">
              <a:solidFill>
                <a:srgbClr val="7030A0"/>
              </a:solidFill>
            </a:endParaRPr>
          </a:p>
          <a:p>
            <a:r>
              <a:rPr lang="nl-NL" sz="1800" dirty="0" smtClean="0">
                <a:solidFill>
                  <a:srgbClr val="7030A0"/>
                </a:solidFill>
              </a:rPr>
              <a:t>	            (</a:t>
            </a:r>
            <a:r>
              <a:rPr lang="nl-NL" sz="1800" dirty="0">
                <a:solidFill>
                  <a:srgbClr val="7030A0"/>
                </a:solidFill>
              </a:rPr>
              <a:t>levensduur </a:t>
            </a:r>
            <a:r>
              <a:rPr lang="nl-NL" sz="1800" dirty="0" smtClean="0">
                <a:solidFill>
                  <a:srgbClr val="7030A0"/>
                </a:solidFill>
              </a:rPr>
              <a:t>LLL</a:t>
            </a:r>
            <a:r>
              <a:rPr lang="nl-NL" sz="1800" dirty="0">
                <a:solidFill>
                  <a:srgbClr val="7030A0"/>
                </a:solidFill>
              </a:rPr>
              <a:t>)</a:t>
            </a:r>
          </a:p>
          <a:p>
            <a:endParaRPr lang="nl-NL" sz="1800" dirty="0">
              <a:solidFill>
                <a:srgbClr val="7030A0"/>
              </a:solidFill>
            </a:endParaRPr>
          </a:p>
        </p:txBody>
      </p:sp>
      <p:pic>
        <p:nvPicPr>
          <p:cNvPr id="7" name="Picture 6"/>
          <p:cNvPicPr>
            <a:picLocks noChangeAspect="1"/>
          </p:cNvPicPr>
          <p:nvPr/>
        </p:nvPicPr>
        <p:blipFill rotWithShape="1">
          <a:blip r:embed="rId9"/>
          <a:srcRect r="15213" b="5279"/>
          <a:stretch/>
        </p:blipFill>
        <p:spPr>
          <a:xfrm>
            <a:off x="44375" y="1225191"/>
            <a:ext cx="4498331" cy="5142644"/>
          </a:xfrm>
          <a:prstGeom prst="rect">
            <a:avLst/>
          </a:prstGeom>
        </p:spPr>
      </p:pic>
      <p:sp>
        <p:nvSpPr>
          <p:cNvPr id="21" name="Rectangle 20"/>
          <p:cNvSpPr/>
          <p:nvPr/>
        </p:nvSpPr>
        <p:spPr>
          <a:xfrm>
            <a:off x="-901996" y="6885384"/>
            <a:ext cx="6482108" cy="584775"/>
          </a:xfrm>
          <a:prstGeom prst="rect">
            <a:avLst/>
          </a:prstGeom>
        </p:spPr>
        <p:txBody>
          <a:bodyPr wrap="square">
            <a:spAutoFit/>
          </a:bodyPr>
          <a:lstStyle/>
          <a:p>
            <a:r>
              <a:rPr lang="nl-NL" sz="1600" dirty="0" smtClean="0"/>
              <a:t>p. 97 </a:t>
            </a:r>
            <a:r>
              <a:rPr lang="en-US" sz="1600" dirty="0"/>
              <a:t>Figure 10.6: Water reservoir analog to three level laser system.</a:t>
            </a:r>
            <a:endParaRPr lang="nl-NL" sz="1600" dirty="0" smtClean="0"/>
          </a:p>
          <a:p>
            <a:r>
              <a:rPr lang="nl-NL" sz="1600" dirty="0" smtClean="0"/>
              <a:t>van Advanced </a:t>
            </a:r>
            <a:r>
              <a:rPr lang="nl-NL" sz="1600" dirty="0" err="1"/>
              <a:t>Optics</a:t>
            </a:r>
            <a:r>
              <a:rPr lang="nl-NL" sz="1600" dirty="0"/>
              <a:t> </a:t>
            </a:r>
            <a:r>
              <a:rPr lang="nl-NL" sz="1600" dirty="0" err="1"/>
              <a:t>Lecture</a:t>
            </a:r>
            <a:r>
              <a:rPr lang="nl-NL" sz="1600" dirty="0"/>
              <a:t> </a:t>
            </a:r>
            <a:r>
              <a:rPr lang="nl-NL" sz="1600" dirty="0" err="1"/>
              <a:t>Notes</a:t>
            </a:r>
            <a:r>
              <a:rPr lang="nl-NL" sz="1600" dirty="0"/>
              <a:t> </a:t>
            </a:r>
            <a:r>
              <a:rPr lang="nl-NL" sz="1600" dirty="0" smtClean="0"/>
              <a:t>Tue.pdf </a:t>
            </a:r>
            <a:endParaRPr lang="nl-NL" sz="1600" dirty="0"/>
          </a:p>
        </p:txBody>
      </p:sp>
    </p:spTree>
    <p:extLst>
      <p:ext uri="{BB962C8B-B14F-4D97-AF65-F5344CB8AC3E}">
        <p14:creationId xmlns:p14="http://schemas.microsoft.com/office/powerpoint/2010/main" val="92374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0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50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368300" y="1020763"/>
            <a:ext cx="8123238" cy="83099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chemeClr val="accent2"/>
                </a:solidFill>
              </a:rPr>
              <a:t>Lasers are used for a wide variety of applications: surgery; machining; surveying; reading bar codes, </a:t>
            </a:r>
            <a:r>
              <a:rPr lang="en-US" dirty="0" smtClean="0">
                <a:solidFill>
                  <a:schemeClr val="accent2"/>
                </a:solidFill>
              </a:rPr>
              <a:t>CDs, and </a:t>
            </a:r>
            <a:r>
              <a:rPr lang="en-US" dirty="0">
                <a:solidFill>
                  <a:schemeClr val="accent2"/>
                </a:solidFill>
              </a:rPr>
              <a:t>so on.</a:t>
            </a:r>
            <a:r>
              <a:rPr lang="en-US" dirty="0" smtClean="0">
                <a:solidFill>
                  <a:schemeClr val="accent2"/>
                </a:solidFill>
              </a:rPr>
              <a:t> </a:t>
            </a:r>
            <a:endParaRPr lang="en-US" dirty="0">
              <a:solidFill>
                <a:schemeClr val="accent2"/>
              </a:solidFill>
            </a:endParaRPr>
          </a:p>
        </p:txBody>
      </p:sp>
      <p:sp>
        <p:nvSpPr>
          <p:cNvPr id="8197" name="Rectangle 5"/>
          <p:cNvSpPr>
            <a:spLocks noGrp="1" noChangeArrowheads="1"/>
          </p:cNvSpPr>
          <p:nvPr>
            <p:ph type="title"/>
          </p:nvPr>
        </p:nvSpPr>
        <p:spPr/>
        <p:txBody>
          <a:bodyPr/>
          <a:lstStyle/>
          <a:p>
            <a:r>
              <a:rPr lang="en-US"/>
              <a:t>39.9 Lasers</a:t>
            </a:r>
          </a:p>
        </p:txBody>
      </p:sp>
      <p:pic>
        <p:nvPicPr>
          <p:cNvPr id="8199" name="Picture 7" descr="Figure_39_23"/>
          <p:cNvPicPr>
            <a:picLocks noChangeAspect="1" noChangeArrowheads="1"/>
          </p:cNvPicPr>
          <p:nvPr/>
        </p:nvPicPr>
        <p:blipFill>
          <a:blip r:embed="rId3"/>
          <a:srcRect/>
          <a:stretch>
            <a:fillRect/>
          </a:stretch>
        </p:blipFill>
        <p:spPr bwMode="auto">
          <a:xfrm>
            <a:off x="2724150" y="3068638"/>
            <a:ext cx="3554413" cy="3292475"/>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368300" y="1020763"/>
            <a:ext cx="8123238" cy="18002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chemeClr val="accent2"/>
                </a:solidFill>
              </a:rPr>
              <a:t>Lasers are used for a wide variety of applications: surgery; machining; surveying; reading bar codes, CDs, and DVDs; and so on. This diagram shows how a CD is read.</a:t>
            </a:r>
          </a:p>
        </p:txBody>
      </p:sp>
      <p:sp>
        <p:nvSpPr>
          <p:cNvPr id="8197" name="Rectangle 5"/>
          <p:cNvSpPr>
            <a:spLocks noGrp="1" noChangeArrowheads="1"/>
          </p:cNvSpPr>
          <p:nvPr>
            <p:ph type="title"/>
          </p:nvPr>
        </p:nvSpPr>
        <p:spPr/>
        <p:txBody>
          <a:bodyPr/>
          <a:lstStyle/>
          <a:p>
            <a:r>
              <a:rPr lang="en-US"/>
              <a:t>39.9 Lasers</a:t>
            </a:r>
          </a:p>
        </p:txBody>
      </p:sp>
      <p:pic>
        <p:nvPicPr>
          <p:cNvPr id="5" name="Picture 4"/>
          <p:cNvPicPr>
            <a:picLocks noChangeAspect="1"/>
          </p:cNvPicPr>
          <p:nvPr/>
        </p:nvPicPr>
        <p:blipFill>
          <a:blip r:embed="rId3"/>
          <a:stretch>
            <a:fillRect/>
          </a:stretch>
        </p:blipFill>
        <p:spPr>
          <a:xfrm>
            <a:off x="914400" y="2960646"/>
            <a:ext cx="7086600" cy="288892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a:solidFill>
                  <a:schemeClr val="tx2"/>
                </a:solidFill>
              </a:rPr>
              <a:t>Uitlezen data CD, DVD, Blu Ray disc</a:t>
            </a:r>
            <a:endParaRPr lang="nl-NL" sz="2500">
              <a:solidFill>
                <a:schemeClr val="tx2"/>
              </a:solidFill>
            </a:endParaRPr>
          </a:p>
        </p:txBody>
      </p:sp>
      <p:sp>
        <p:nvSpPr>
          <p:cNvPr id="217091"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7092" name="Rectangle 4"/>
          <p:cNvSpPr>
            <a:spLocks noGrp="1" noChangeArrowheads="1"/>
          </p:cNvSpPr>
          <p:nvPr>
            <p:ph type="body" idx="1"/>
          </p:nvPr>
        </p:nvSpPr>
        <p:spPr>
          <a:xfrm>
            <a:off x="533400" y="914400"/>
            <a:ext cx="8458200" cy="5638800"/>
          </a:xfrm>
          <a:noFill/>
          <a:ln/>
        </p:spPr>
        <p:txBody>
          <a:bodyPr/>
          <a:lstStyle/>
          <a:p>
            <a:pPr>
              <a:buFontTx/>
              <a:buNone/>
            </a:pPr>
            <a:r>
              <a:rPr lang="nl-NL" sz="1800"/>
              <a:t>Putjes (</a:t>
            </a:r>
            <a:r>
              <a:rPr lang="nl-NL" sz="1800" i="1"/>
              <a:t>pits</a:t>
            </a:r>
            <a:r>
              <a:rPr lang="nl-NL" sz="1800"/>
              <a:t>) en vlakke stukken (</a:t>
            </a:r>
            <a:r>
              <a:rPr lang="nl-NL" sz="1800" i="1"/>
              <a:t>land</a:t>
            </a:r>
            <a:r>
              <a:rPr lang="nl-NL" sz="1800"/>
              <a:t>s) zorgen voor interferentie van het laserlicht</a:t>
            </a:r>
          </a:p>
          <a:p>
            <a:pPr>
              <a:buFontTx/>
              <a:buNone/>
            </a:pPr>
            <a:endParaRPr lang="nl-NL" sz="1800"/>
          </a:p>
          <a:p>
            <a:pPr>
              <a:buFontTx/>
              <a:buNone/>
            </a:pPr>
            <a:endParaRPr lang="nl-NL" sz="2000"/>
          </a:p>
          <a:p>
            <a:pPr>
              <a:buFontTx/>
              <a:buNone/>
            </a:pPr>
            <a:endParaRPr lang="nl-NL" sz="18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p:txBody>
      </p:sp>
      <p:pic>
        <p:nvPicPr>
          <p:cNvPr id="217098" name="Picture 10"/>
          <p:cNvPicPr>
            <a:picLocks noChangeAspect="1" noChangeArrowheads="1"/>
          </p:cNvPicPr>
          <p:nvPr/>
        </p:nvPicPr>
        <p:blipFill>
          <a:blip r:embed="rId2"/>
          <a:srcRect/>
          <a:stretch>
            <a:fillRect/>
          </a:stretch>
        </p:blipFill>
        <p:spPr bwMode="auto">
          <a:xfrm>
            <a:off x="609600" y="1357313"/>
            <a:ext cx="5334000" cy="2681287"/>
          </a:xfrm>
          <a:prstGeom prst="rect">
            <a:avLst/>
          </a:prstGeom>
          <a:noFill/>
          <a:ln w="9525">
            <a:noFill/>
            <a:miter lim="800000"/>
            <a:headEnd/>
            <a:tailEnd/>
          </a:ln>
          <a:effectLst/>
        </p:spPr>
      </p:pic>
      <p:sp>
        <p:nvSpPr>
          <p:cNvPr id="217100" name="Rectangle 12"/>
          <p:cNvSpPr>
            <a:spLocks noChangeArrowheads="1"/>
          </p:cNvSpPr>
          <p:nvPr/>
        </p:nvSpPr>
        <p:spPr bwMode="auto">
          <a:xfrm>
            <a:off x="3732213" y="6400800"/>
            <a:ext cx="5502275" cy="517525"/>
          </a:xfrm>
          <a:prstGeom prst="rect">
            <a:avLst/>
          </a:prstGeom>
          <a:noFill/>
          <a:ln w="9525">
            <a:noFill/>
            <a:miter lim="800000"/>
            <a:headEnd/>
            <a:tailEnd/>
          </a:ln>
          <a:effectLst/>
        </p:spPr>
        <p:txBody>
          <a:bodyPr wrap="none">
            <a:prstTxWarp prst="textNoShape">
              <a:avLst/>
            </a:prstTxWarp>
            <a:spAutoFit/>
          </a:bodyPr>
          <a:lstStyle/>
          <a:p>
            <a:r>
              <a:rPr lang="nl-NL" sz="1400">
                <a:latin typeface="Courier New" pitchFamily="-83" charset="0"/>
                <a:hlinkClick r:id="rId3"/>
              </a:rPr>
              <a:t>http://en.kioskea.net/contents/pc/cdrom.php3</a:t>
            </a:r>
            <a:endParaRPr lang="nl-NL" sz="1400">
              <a:latin typeface="Courier New" pitchFamily="-83" charset="0"/>
            </a:endParaRPr>
          </a:p>
          <a:p>
            <a:r>
              <a:rPr lang="nl-NL" sz="1400">
                <a:latin typeface="Courier New" pitchFamily="-83" charset="0"/>
                <a:hlinkClick r:id="rId4"/>
              </a:rPr>
              <a:t>http://www.laesieworks.com/digicom/Storage_CD.html</a:t>
            </a:r>
            <a:endParaRPr lang="nl-NL" sz="1400">
              <a:latin typeface="Courier New" pitchFamily="-83" charset="0"/>
            </a:endParaRPr>
          </a:p>
        </p:txBody>
      </p:sp>
      <p:grpSp>
        <p:nvGrpSpPr>
          <p:cNvPr id="2" name="Group 31"/>
          <p:cNvGrpSpPr>
            <a:grpSpLocks/>
          </p:cNvGrpSpPr>
          <p:nvPr/>
        </p:nvGrpSpPr>
        <p:grpSpPr bwMode="auto">
          <a:xfrm>
            <a:off x="4876800" y="1905000"/>
            <a:ext cx="3810000" cy="1600200"/>
            <a:chOff x="3072" y="1200"/>
            <a:chExt cx="2400" cy="1008"/>
          </a:xfrm>
        </p:grpSpPr>
        <p:grpSp>
          <p:nvGrpSpPr>
            <p:cNvPr id="3" name="Group 25"/>
            <p:cNvGrpSpPr>
              <a:grpSpLocks/>
            </p:cNvGrpSpPr>
            <p:nvPr/>
          </p:nvGrpSpPr>
          <p:grpSpPr bwMode="auto">
            <a:xfrm>
              <a:off x="4032" y="1200"/>
              <a:ext cx="1440" cy="1008"/>
              <a:chOff x="4032" y="1200"/>
              <a:chExt cx="1440" cy="1008"/>
            </a:xfrm>
          </p:grpSpPr>
          <p:pic>
            <p:nvPicPr>
              <p:cNvPr id="217101" name="Picture 13"/>
              <p:cNvPicPr>
                <a:picLocks noChangeAspect="1" noChangeArrowheads="1"/>
              </p:cNvPicPr>
              <p:nvPr/>
            </p:nvPicPr>
            <p:blipFill>
              <a:blip r:embed="rId5"/>
              <a:srcRect/>
              <a:stretch>
                <a:fillRect/>
              </a:stretch>
            </p:blipFill>
            <p:spPr bwMode="auto">
              <a:xfrm>
                <a:off x="4032" y="1200"/>
                <a:ext cx="1384" cy="999"/>
              </a:xfrm>
              <a:prstGeom prst="rect">
                <a:avLst/>
              </a:prstGeom>
              <a:noFill/>
              <a:ln w="9525">
                <a:noFill/>
                <a:miter lim="800000"/>
                <a:headEnd/>
                <a:tailEnd/>
              </a:ln>
              <a:effectLst/>
            </p:spPr>
          </p:pic>
          <p:sp>
            <p:nvSpPr>
              <p:cNvPr id="217102" name="Rectangle 14"/>
              <p:cNvSpPr>
                <a:spLocks noChangeArrowheads="1"/>
              </p:cNvSpPr>
              <p:nvPr/>
            </p:nvSpPr>
            <p:spPr bwMode="auto">
              <a:xfrm>
                <a:off x="4032" y="2135"/>
                <a:ext cx="1440" cy="73"/>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217104" name="Rectangle 16"/>
            <p:cNvSpPr>
              <a:spLocks noChangeArrowheads="1"/>
            </p:cNvSpPr>
            <p:nvPr/>
          </p:nvSpPr>
          <p:spPr bwMode="auto">
            <a:xfrm>
              <a:off x="3072" y="1296"/>
              <a:ext cx="96" cy="48"/>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17106" name="Line 18"/>
            <p:cNvSpPr>
              <a:spLocks noChangeShapeType="1"/>
            </p:cNvSpPr>
            <p:nvPr/>
          </p:nvSpPr>
          <p:spPr bwMode="auto">
            <a:xfrm>
              <a:off x="3072" y="1361"/>
              <a:ext cx="960" cy="768"/>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17107" name="Line 19"/>
            <p:cNvSpPr>
              <a:spLocks noChangeShapeType="1"/>
            </p:cNvSpPr>
            <p:nvPr/>
          </p:nvSpPr>
          <p:spPr bwMode="auto">
            <a:xfrm flipV="1">
              <a:off x="3072" y="1200"/>
              <a:ext cx="96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24"/>
          <p:cNvGrpSpPr>
            <a:grpSpLocks/>
          </p:cNvGrpSpPr>
          <p:nvPr/>
        </p:nvGrpSpPr>
        <p:grpSpPr bwMode="auto">
          <a:xfrm>
            <a:off x="4876800" y="4191000"/>
            <a:ext cx="3886200" cy="2286000"/>
            <a:chOff x="4032" y="2496"/>
            <a:chExt cx="1440" cy="1081"/>
          </a:xfrm>
        </p:grpSpPr>
        <p:pic>
          <p:nvPicPr>
            <p:cNvPr id="217108" name="Picture 20"/>
            <p:cNvPicPr>
              <a:picLocks noChangeAspect="1" noChangeArrowheads="1"/>
            </p:cNvPicPr>
            <p:nvPr/>
          </p:nvPicPr>
          <p:blipFill>
            <a:blip r:embed="rId6"/>
            <a:srcRect/>
            <a:stretch>
              <a:fillRect/>
            </a:stretch>
          </p:blipFill>
          <p:spPr bwMode="auto">
            <a:xfrm>
              <a:off x="4032" y="2496"/>
              <a:ext cx="1392" cy="1067"/>
            </a:xfrm>
            <a:prstGeom prst="rect">
              <a:avLst/>
            </a:prstGeom>
            <a:noFill/>
            <a:ln w="9525">
              <a:noFill/>
              <a:miter lim="800000"/>
              <a:headEnd/>
              <a:tailEnd/>
            </a:ln>
            <a:effectLst/>
          </p:spPr>
        </p:pic>
        <p:sp>
          <p:nvSpPr>
            <p:cNvPr id="217109" name="Rectangle 21"/>
            <p:cNvSpPr>
              <a:spLocks noChangeArrowheads="1"/>
            </p:cNvSpPr>
            <p:nvPr/>
          </p:nvSpPr>
          <p:spPr bwMode="auto">
            <a:xfrm>
              <a:off x="4032" y="3504"/>
              <a:ext cx="1440" cy="73"/>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217116" name="Rectangle 28"/>
          <p:cNvSpPr>
            <a:spLocks noChangeArrowheads="1"/>
          </p:cNvSpPr>
          <p:nvPr/>
        </p:nvSpPr>
        <p:spPr bwMode="auto">
          <a:xfrm>
            <a:off x="609600" y="4567238"/>
            <a:ext cx="3067704" cy="646331"/>
          </a:xfrm>
          <a:prstGeom prst="rect">
            <a:avLst/>
          </a:prstGeom>
          <a:noFill/>
          <a:ln w="9525">
            <a:noFill/>
            <a:miter lim="800000"/>
            <a:headEnd/>
            <a:tailEnd/>
          </a:ln>
          <a:effectLst/>
        </p:spPr>
        <p:txBody>
          <a:bodyPr wrap="none">
            <a:prstTxWarp prst="textNoShape">
              <a:avLst/>
            </a:prstTxWarp>
            <a:spAutoFit/>
          </a:bodyPr>
          <a:lstStyle/>
          <a:p>
            <a:pPr algn="l"/>
            <a:r>
              <a:rPr lang="nl-NL" sz="1800" dirty="0"/>
              <a:t>Het hoogteverschil </a:t>
            </a:r>
            <a:r>
              <a:rPr lang="nl-NL" sz="1800" b="1" i="1" dirty="0" err="1"/>
              <a:t>t</a:t>
            </a:r>
            <a:r>
              <a:rPr lang="nl-NL" sz="1800" dirty="0"/>
              <a:t> tussen </a:t>
            </a:r>
          </a:p>
          <a:p>
            <a:pPr algn="l"/>
            <a:r>
              <a:rPr lang="nl-NL" sz="1800" dirty="0"/>
              <a:t>‘</a:t>
            </a:r>
            <a:r>
              <a:rPr lang="nl-NL" sz="1800" i="1" dirty="0"/>
              <a:t>pit</a:t>
            </a:r>
            <a:r>
              <a:rPr lang="nl-NL" sz="1800" dirty="0"/>
              <a:t>’ en ‘</a:t>
            </a:r>
            <a:r>
              <a:rPr lang="nl-NL" sz="1800" i="1" dirty="0"/>
              <a:t>land</a:t>
            </a:r>
            <a:r>
              <a:rPr lang="nl-NL" sz="1800" dirty="0"/>
              <a:t>’ geeft uitdoving</a:t>
            </a:r>
            <a:r>
              <a:rPr lang="nl-NL" sz="1800" dirty="0" smtClean="0"/>
              <a:t>.</a:t>
            </a:r>
            <a:endParaRPr lang="nl-NL" sz="1800" dirty="0"/>
          </a:p>
        </p:txBody>
      </p:sp>
      <p:sp>
        <p:nvSpPr>
          <p:cNvPr id="217117" name="Rectangle 29"/>
          <p:cNvSpPr>
            <a:spLocks noChangeArrowheads="1"/>
          </p:cNvSpPr>
          <p:nvPr/>
        </p:nvSpPr>
        <p:spPr bwMode="auto">
          <a:xfrm>
            <a:off x="3033713" y="5699125"/>
            <a:ext cx="1233487" cy="396875"/>
          </a:xfrm>
          <a:prstGeom prst="rect">
            <a:avLst/>
          </a:prstGeom>
          <a:noFill/>
          <a:ln w="9525">
            <a:noFill/>
            <a:miter lim="800000"/>
            <a:headEnd/>
            <a:tailEnd/>
          </a:ln>
          <a:effectLst/>
        </p:spPr>
        <p:txBody>
          <a:bodyPr wrap="none">
            <a:prstTxWarp prst="textNoShape">
              <a:avLst/>
            </a:prstTxWarp>
            <a:spAutoFit/>
          </a:bodyPr>
          <a:lstStyle/>
          <a:p>
            <a:pPr algn="l"/>
            <a:r>
              <a:rPr lang="nl-NL" sz="2000" b="1" i="1"/>
              <a:t>t</a:t>
            </a:r>
            <a:r>
              <a:rPr lang="nl-NL" sz="2000"/>
              <a:t> = ¼ </a:t>
            </a:r>
            <a:r>
              <a:rPr lang="nl-NL" sz="2000" b="1">
                <a:latin typeface="Symbol" pitchFamily="-83" charset="2"/>
              </a:rPr>
              <a:t>l</a:t>
            </a:r>
            <a:r>
              <a:rPr lang="nl-NL" sz="2000" baseline="-25000"/>
              <a:t>film</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a:solidFill>
                  <a:schemeClr val="tx2"/>
                </a:solidFill>
              </a:rPr>
              <a:t>Uitlezen data CD, DVD, Blu Ray disc</a:t>
            </a:r>
            <a:endParaRPr lang="nl-NL" sz="2500">
              <a:solidFill>
                <a:schemeClr val="tx2"/>
              </a:solidFill>
            </a:endParaRPr>
          </a:p>
        </p:txBody>
      </p:sp>
      <p:sp>
        <p:nvSpPr>
          <p:cNvPr id="221187"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21188" name="Rectangle 4"/>
          <p:cNvSpPr>
            <a:spLocks noGrp="1" noChangeArrowheads="1"/>
          </p:cNvSpPr>
          <p:nvPr>
            <p:ph type="body" idx="1"/>
          </p:nvPr>
        </p:nvSpPr>
        <p:spPr>
          <a:xfrm>
            <a:off x="533400" y="914400"/>
            <a:ext cx="8458200" cy="5638800"/>
          </a:xfrm>
          <a:noFill/>
          <a:ln/>
        </p:spPr>
        <p:txBody>
          <a:bodyPr/>
          <a:lstStyle/>
          <a:p>
            <a:pPr>
              <a:buFontTx/>
              <a:buNone/>
            </a:pPr>
            <a:r>
              <a:rPr lang="nl-NL" sz="1800"/>
              <a:t>3D-lichtweg in een speler</a:t>
            </a:r>
          </a:p>
          <a:p>
            <a:pPr>
              <a:buFontTx/>
              <a:buNone/>
            </a:pPr>
            <a:endParaRPr lang="nl-NL" sz="1800"/>
          </a:p>
          <a:p>
            <a:pPr>
              <a:buFontTx/>
              <a:buNone/>
            </a:pPr>
            <a:endParaRPr lang="nl-NL" sz="2000"/>
          </a:p>
          <a:p>
            <a:pPr>
              <a:buFontTx/>
              <a:buNone/>
            </a:pPr>
            <a:endParaRPr lang="nl-NL" sz="18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p:txBody>
      </p:sp>
      <p:pic>
        <p:nvPicPr>
          <p:cNvPr id="221202" name="Picture 18"/>
          <p:cNvPicPr>
            <a:picLocks noChangeAspect="1" noChangeArrowheads="1"/>
          </p:cNvPicPr>
          <p:nvPr/>
        </p:nvPicPr>
        <p:blipFill>
          <a:blip r:embed="rId2"/>
          <a:srcRect/>
          <a:stretch>
            <a:fillRect/>
          </a:stretch>
        </p:blipFill>
        <p:spPr bwMode="auto">
          <a:xfrm>
            <a:off x="533400" y="1295400"/>
            <a:ext cx="8077200" cy="55229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a:solidFill>
                  <a:schemeClr val="tx2"/>
                </a:solidFill>
              </a:rPr>
              <a:t>Uitlezen data CD, DVD, Blu Ray disc</a:t>
            </a:r>
            <a:endParaRPr lang="nl-NL" sz="2500">
              <a:solidFill>
                <a:schemeClr val="tx2"/>
              </a:solidFill>
            </a:endParaRPr>
          </a:p>
        </p:txBody>
      </p:sp>
      <p:sp>
        <p:nvSpPr>
          <p:cNvPr id="219139"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9140" name="Rectangle 4"/>
          <p:cNvSpPr>
            <a:spLocks noGrp="1" noChangeArrowheads="1"/>
          </p:cNvSpPr>
          <p:nvPr>
            <p:ph type="body" idx="1"/>
          </p:nvPr>
        </p:nvSpPr>
        <p:spPr>
          <a:xfrm>
            <a:off x="533400" y="914400"/>
            <a:ext cx="8458200" cy="5638800"/>
          </a:xfrm>
          <a:noFill/>
          <a:ln/>
        </p:spPr>
        <p:txBody>
          <a:bodyPr/>
          <a:lstStyle/>
          <a:p>
            <a:pPr>
              <a:buFontTx/>
              <a:buNone/>
            </a:pPr>
            <a:r>
              <a:rPr lang="nl-NL" sz="1800" u="sng"/>
              <a:t>Overgang</a:t>
            </a:r>
            <a:r>
              <a:rPr lang="nl-NL" sz="1800"/>
              <a:t> tussen putje en vlak stuk (of andersom) wordt gelezen als een ‘1’.</a:t>
            </a:r>
          </a:p>
          <a:p>
            <a:pPr>
              <a:buFontTx/>
              <a:buNone/>
            </a:pPr>
            <a:endParaRPr lang="nl-NL" sz="1800"/>
          </a:p>
          <a:p>
            <a:pPr>
              <a:buFontTx/>
              <a:buNone/>
            </a:pPr>
            <a:endParaRPr lang="nl-NL" sz="2000"/>
          </a:p>
          <a:p>
            <a:pPr>
              <a:buFontTx/>
              <a:buNone/>
            </a:pPr>
            <a:endParaRPr lang="nl-NL" sz="18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p:txBody>
      </p:sp>
      <p:grpSp>
        <p:nvGrpSpPr>
          <p:cNvPr id="2" name="Group 20"/>
          <p:cNvGrpSpPr>
            <a:grpSpLocks/>
          </p:cNvGrpSpPr>
          <p:nvPr/>
        </p:nvGrpSpPr>
        <p:grpSpPr bwMode="auto">
          <a:xfrm>
            <a:off x="609600" y="1371600"/>
            <a:ext cx="2895600" cy="5511800"/>
            <a:chOff x="2640" y="848"/>
            <a:chExt cx="1824" cy="3472"/>
          </a:xfrm>
        </p:grpSpPr>
        <p:pic>
          <p:nvPicPr>
            <p:cNvPr id="219154" name="Picture 18"/>
            <p:cNvPicPr>
              <a:picLocks noChangeAspect="1" noChangeArrowheads="1"/>
            </p:cNvPicPr>
            <p:nvPr/>
          </p:nvPicPr>
          <p:blipFill>
            <a:blip r:embed="rId2"/>
            <a:srcRect/>
            <a:stretch>
              <a:fillRect/>
            </a:stretch>
          </p:blipFill>
          <p:spPr bwMode="auto">
            <a:xfrm>
              <a:off x="2640" y="848"/>
              <a:ext cx="1800" cy="3450"/>
            </a:xfrm>
            <a:prstGeom prst="rect">
              <a:avLst/>
            </a:prstGeom>
            <a:noFill/>
            <a:ln w="9525">
              <a:noFill/>
              <a:miter lim="800000"/>
              <a:headEnd/>
              <a:tailEnd/>
            </a:ln>
            <a:effectLst/>
          </p:spPr>
        </p:pic>
        <p:sp>
          <p:nvSpPr>
            <p:cNvPr id="219155" name="Rectangle 19"/>
            <p:cNvSpPr>
              <a:spLocks noChangeArrowheads="1"/>
            </p:cNvSpPr>
            <p:nvPr/>
          </p:nvSpPr>
          <p:spPr bwMode="auto">
            <a:xfrm>
              <a:off x="2640" y="4128"/>
              <a:ext cx="1824" cy="19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pic>
        <p:nvPicPr>
          <p:cNvPr id="219157" name="Picture 21"/>
          <p:cNvPicPr>
            <a:picLocks noChangeAspect="1" noChangeArrowheads="1"/>
          </p:cNvPicPr>
          <p:nvPr/>
        </p:nvPicPr>
        <p:blipFill>
          <a:blip r:embed="rId3"/>
          <a:srcRect/>
          <a:stretch>
            <a:fillRect/>
          </a:stretch>
        </p:blipFill>
        <p:spPr bwMode="auto">
          <a:xfrm>
            <a:off x="5895975" y="2276475"/>
            <a:ext cx="3171825" cy="4429125"/>
          </a:xfrm>
          <a:prstGeom prst="rect">
            <a:avLst/>
          </a:prstGeom>
          <a:noFill/>
          <a:ln w="9525">
            <a:noFill/>
            <a:miter lim="800000"/>
            <a:headEnd/>
            <a:tailEnd/>
          </a:ln>
          <a:effectLst/>
        </p:spPr>
      </p:pic>
      <p:sp>
        <p:nvSpPr>
          <p:cNvPr id="219160" name="Line 24"/>
          <p:cNvSpPr>
            <a:spLocks noChangeShapeType="1"/>
          </p:cNvSpPr>
          <p:nvPr/>
        </p:nvSpPr>
        <p:spPr bwMode="auto">
          <a:xfrm flipH="1">
            <a:off x="3505200" y="5410200"/>
            <a:ext cx="4572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219161" name="Rectangle 25"/>
          <p:cNvSpPr>
            <a:spLocks noChangeArrowheads="1"/>
          </p:cNvSpPr>
          <p:nvPr/>
        </p:nvSpPr>
        <p:spPr bwMode="auto">
          <a:xfrm>
            <a:off x="4038600" y="5181600"/>
            <a:ext cx="1365250" cy="517525"/>
          </a:xfrm>
          <a:prstGeom prst="rect">
            <a:avLst/>
          </a:prstGeom>
          <a:noFill/>
          <a:ln w="9525">
            <a:noFill/>
            <a:miter lim="800000"/>
            <a:headEnd/>
            <a:tailEnd/>
          </a:ln>
          <a:effectLst/>
        </p:spPr>
        <p:txBody>
          <a:bodyPr wrap="none">
            <a:prstTxWarp prst="textNoShape">
              <a:avLst/>
            </a:prstTxWarp>
            <a:spAutoFit/>
          </a:bodyPr>
          <a:lstStyle/>
          <a:p>
            <a:r>
              <a:rPr lang="nl-NL" sz="1400"/>
              <a:t>gedetecteerde </a:t>
            </a:r>
          </a:p>
          <a:p>
            <a:r>
              <a:rPr lang="nl-NL" sz="1400"/>
              <a:t>lichtintensiteit</a:t>
            </a:r>
          </a:p>
        </p:txBody>
      </p:sp>
      <p:sp>
        <p:nvSpPr>
          <p:cNvPr id="219162" name="Line 26"/>
          <p:cNvSpPr>
            <a:spLocks noChangeShapeType="1"/>
          </p:cNvSpPr>
          <p:nvPr/>
        </p:nvSpPr>
        <p:spPr bwMode="auto">
          <a:xfrm flipH="1">
            <a:off x="3505200" y="5959475"/>
            <a:ext cx="457200"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219163" name="Rectangle 27"/>
          <p:cNvSpPr>
            <a:spLocks noChangeArrowheads="1"/>
          </p:cNvSpPr>
          <p:nvPr/>
        </p:nvSpPr>
        <p:spPr bwMode="auto">
          <a:xfrm>
            <a:off x="3973513" y="5730875"/>
            <a:ext cx="1522412" cy="517525"/>
          </a:xfrm>
          <a:prstGeom prst="rect">
            <a:avLst/>
          </a:prstGeom>
          <a:noFill/>
          <a:ln w="9525">
            <a:noFill/>
            <a:miter lim="800000"/>
            <a:headEnd/>
            <a:tailEnd/>
          </a:ln>
          <a:effectLst/>
        </p:spPr>
        <p:txBody>
          <a:bodyPr wrap="none">
            <a:prstTxWarp prst="textNoShape">
              <a:avLst/>
            </a:prstTxWarp>
            <a:spAutoFit/>
          </a:bodyPr>
          <a:lstStyle/>
          <a:p>
            <a:r>
              <a:rPr lang="nl-NL" sz="1400"/>
              <a:t>digitaal filter </a:t>
            </a:r>
          </a:p>
          <a:p>
            <a:r>
              <a:rPr lang="nl-NL" sz="1400"/>
              <a:t>(drempelwaarde)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609600" y="2971800"/>
            <a:ext cx="5867400" cy="3178175"/>
            <a:chOff x="240" y="1838"/>
            <a:chExt cx="3606" cy="1906"/>
          </a:xfrm>
        </p:grpSpPr>
        <p:pic>
          <p:nvPicPr>
            <p:cNvPr id="218130" name="Picture 18"/>
            <p:cNvPicPr>
              <a:picLocks noChangeAspect="1" noChangeArrowheads="1"/>
            </p:cNvPicPr>
            <p:nvPr/>
          </p:nvPicPr>
          <p:blipFill>
            <a:blip r:embed="rId2"/>
            <a:srcRect/>
            <a:stretch>
              <a:fillRect/>
            </a:stretch>
          </p:blipFill>
          <p:spPr bwMode="auto">
            <a:xfrm>
              <a:off x="336" y="1838"/>
              <a:ext cx="3510" cy="1858"/>
            </a:xfrm>
            <a:prstGeom prst="rect">
              <a:avLst/>
            </a:prstGeom>
            <a:noFill/>
            <a:ln w="9525">
              <a:noFill/>
              <a:miter lim="800000"/>
              <a:headEnd/>
              <a:tailEnd/>
            </a:ln>
            <a:effectLst/>
          </p:spPr>
        </p:pic>
        <p:sp>
          <p:nvSpPr>
            <p:cNvPr id="218131" name="Rectangle 19"/>
            <p:cNvSpPr>
              <a:spLocks noChangeArrowheads="1"/>
            </p:cNvSpPr>
            <p:nvPr/>
          </p:nvSpPr>
          <p:spPr bwMode="auto">
            <a:xfrm>
              <a:off x="240" y="3552"/>
              <a:ext cx="288" cy="19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218133" name="Rectangle 21"/>
            <p:cNvSpPr>
              <a:spLocks noChangeArrowheads="1"/>
            </p:cNvSpPr>
            <p:nvPr/>
          </p:nvSpPr>
          <p:spPr bwMode="auto">
            <a:xfrm>
              <a:off x="2784" y="2304"/>
              <a:ext cx="1008" cy="43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218114"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a:solidFill>
                  <a:schemeClr val="tx2"/>
                </a:solidFill>
              </a:rPr>
              <a:t>Uitlezen data CD, DVD, Blu Ray disc</a:t>
            </a:r>
            <a:endParaRPr lang="nl-NL" sz="2500">
              <a:solidFill>
                <a:schemeClr val="tx2"/>
              </a:solidFill>
            </a:endParaRPr>
          </a:p>
        </p:txBody>
      </p:sp>
      <p:sp>
        <p:nvSpPr>
          <p:cNvPr id="218115"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8116" name="Rectangle 4"/>
          <p:cNvSpPr>
            <a:spLocks noGrp="1" noChangeArrowheads="1"/>
          </p:cNvSpPr>
          <p:nvPr>
            <p:ph type="body" idx="1"/>
          </p:nvPr>
        </p:nvSpPr>
        <p:spPr>
          <a:xfrm>
            <a:off x="685800" y="990600"/>
            <a:ext cx="8077200" cy="5638800"/>
          </a:xfrm>
          <a:noFill/>
          <a:ln/>
        </p:spPr>
        <p:txBody>
          <a:bodyPr/>
          <a:lstStyle/>
          <a:p>
            <a:pPr>
              <a:buFontTx/>
              <a:buNone/>
            </a:pPr>
            <a:r>
              <a:rPr lang="nl-NL" sz="2000"/>
              <a:t>Om het spoor goed te volgen,</a:t>
            </a:r>
          </a:p>
          <a:p>
            <a:pPr>
              <a:buFontTx/>
              <a:buNone/>
            </a:pPr>
            <a:r>
              <a:rPr lang="nl-NL" sz="2000"/>
              <a:t>splitst een tralie de laserbundel </a:t>
            </a:r>
          </a:p>
          <a:p>
            <a:pPr>
              <a:buFontTx/>
              <a:buNone/>
            </a:pPr>
            <a:r>
              <a:rPr lang="nl-NL" sz="2000"/>
              <a:t>in drieën. </a:t>
            </a:r>
          </a:p>
          <a:p>
            <a:pPr>
              <a:buFontTx/>
              <a:buNone/>
            </a:pPr>
            <a:endParaRPr lang="nl-NL" sz="2000"/>
          </a:p>
          <a:p>
            <a:pPr>
              <a:buFontTx/>
              <a:buNone/>
            </a:pPr>
            <a:endParaRPr lang="nl-NL" sz="2000"/>
          </a:p>
        </p:txBody>
      </p:sp>
      <p:pic>
        <p:nvPicPr>
          <p:cNvPr id="218127" name="Picture 15" descr="afg038"/>
          <p:cNvPicPr>
            <a:picLocks noChangeAspect="1" noChangeArrowheads="1"/>
          </p:cNvPicPr>
          <p:nvPr/>
        </p:nvPicPr>
        <p:blipFill>
          <a:blip r:embed="rId3"/>
          <a:srcRect/>
          <a:stretch>
            <a:fillRect/>
          </a:stretch>
        </p:blipFill>
        <p:spPr bwMode="auto">
          <a:xfrm>
            <a:off x="5054600" y="990600"/>
            <a:ext cx="3708400" cy="5105400"/>
          </a:xfrm>
          <a:prstGeom prst="rect">
            <a:avLst/>
          </a:prstGeom>
          <a:noFill/>
        </p:spPr>
      </p:pic>
      <p:sp>
        <p:nvSpPr>
          <p:cNvPr id="218135" name="Rectangle 23"/>
          <p:cNvSpPr>
            <a:spLocks noChangeArrowheads="1"/>
          </p:cNvSpPr>
          <p:nvPr/>
        </p:nvSpPr>
        <p:spPr bwMode="auto">
          <a:xfrm>
            <a:off x="550863" y="6477000"/>
            <a:ext cx="6991350" cy="304800"/>
          </a:xfrm>
          <a:prstGeom prst="rect">
            <a:avLst/>
          </a:prstGeom>
          <a:noFill/>
          <a:ln w="9525">
            <a:noFill/>
            <a:miter lim="800000"/>
            <a:headEnd/>
            <a:tailEnd/>
          </a:ln>
          <a:effectLst/>
        </p:spPr>
        <p:txBody>
          <a:bodyPr wrap="none">
            <a:prstTxWarp prst="textNoShape">
              <a:avLst/>
            </a:prstTxWarp>
            <a:spAutoFit/>
          </a:bodyPr>
          <a:lstStyle/>
          <a:p>
            <a:r>
              <a:rPr lang="nl-NL" sz="1400">
                <a:latin typeface="Courier New" pitchFamily="-83" charset="0"/>
                <a:hlinkClick r:id="rId4"/>
              </a:rPr>
              <a:t>http://molphys.leidenuniv.nl/~eliel/teaching/fmt/data-opslag.pdf</a:t>
            </a:r>
            <a:endParaRPr lang="nl-NL" sz="1400">
              <a:latin typeface="Courier New" pitchFamily="-83"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Periodiek systeem</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5" name="Rectangle 14"/>
          <p:cNvSpPr/>
          <p:nvPr/>
        </p:nvSpPr>
        <p:spPr>
          <a:xfrm>
            <a:off x="2861095" y="6553200"/>
            <a:ext cx="2850011" cy="276999"/>
          </a:xfrm>
          <a:prstGeom prst="rect">
            <a:avLst/>
          </a:prstGeom>
        </p:spPr>
        <p:txBody>
          <a:bodyPr wrap="none">
            <a:spAutoFit/>
          </a:bodyPr>
          <a:lstStyle/>
          <a:p>
            <a:r>
              <a:rPr lang="en-US" sz="1200" dirty="0" smtClean="0">
                <a:hlinkClick r:id="rId3"/>
              </a:rPr>
              <a:t>http://www.ptable.com/?lang=nl#Orbital</a:t>
            </a:r>
            <a:endParaRPr lang="en-US" sz="1200" dirty="0" smtClean="0"/>
          </a:p>
        </p:txBody>
      </p:sp>
      <p:pic>
        <p:nvPicPr>
          <p:cNvPr id="16" name="Picture 15"/>
          <p:cNvPicPr>
            <a:picLocks noChangeAspect="1"/>
          </p:cNvPicPr>
          <p:nvPr/>
        </p:nvPicPr>
        <p:blipFill>
          <a:blip r:embed="rId4"/>
          <a:stretch>
            <a:fillRect/>
          </a:stretch>
        </p:blipFill>
        <p:spPr>
          <a:xfrm>
            <a:off x="0" y="1143000"/>
            <a:ext cx="9144000" cy="4989458"/>
          </a:xfrm>
          <a:prstGeom prst="rect">
            <a:avLst/>
          </a:prstGeom>
        </p:spPr>
      </p:pic>
      <p:sp>
        <p:nvSpPr>
          <p:cNvPr id="17" name="Rectangle 16"/>
          <p:cNvSpPr/>
          <p:nvPr/>
        </p:nvSpPr>
        <p:spPr bwMode="auto">
          <a:xfrm>
            <a:off x="1066800" y="1447800"/>
            <a:ext cx="1066800" cy="12954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8" name="Rectangle 17"/>
          <p:cNvSpPr/>
          <p:nvPr/>
        </p:nvSpPr>
        <p:spPr>
          <a:xfrm>
            <a:off x="585493" y="1381780"/>
            <a:ext cx="633707" cy="523220"/>
          </a:xfrm>
          <a:prstGeom prst="rect">
            <a:avLst/>
          </a:prstGeom>
          <a:solidFill>
            <a:srgbClr val="FFFFFF"/>
          </a:solidFill>
        </p:spPr>
        <p:txBody>
          <a:bodyPr wrap="none">
            <a:spAutoFit/>
          </a:bodyPr>
          <a:lstStyle/>
          <a:p>
            <a:pPr algn="l"/>
            <a:r>
              <a:rPr lang="nl-NL" sz="600" dirty="0" smtClean="0">
                <a:solidFill>
                  <a:schemeClr val="accent6">
                    <a:lumMod val="75000"/>
                  </a:schemeClr>
                </a:solidFill>
              </a:rPr>
              <a:t>Atoom#</a:t>
            </a:r>
          </a:p>
          <a:p>
            <a:pPr algn="l"/>
            <a:r>
              <a:rPr lang="nl-NL" sz="900" dirty="0" smtClean="0">
                <a:solidFill>
                  <a:schemeClr val="accent6">
                    <a:lumMod val="75000"/>
                  </a:schemeClr>
                </a:solidFill>
              </a:rPr>
              <a:t>Symbool</a:t>
            </a:r>
          </a:p>
          <a:p>
            <a:pPr algn="l"/>
            <a:r>
              <a:rPr lang="nl-NL" sz="700" dirty="0" smtClean="0">
                <a:solidFill>
                  <a:schemeClr val="accent6">
                    <a:lumMod val="75000"/>
                  </a:schemeClr>
                </a:solidFill>
              </a:rPr>
              <a:t>Naam</a:t>
            </a:r>
          </a:p>
          <a:p>
            <a:pPr algn="l"/>
            <a:r>
              <a:rPr lang="nl-NL" sz="600" dirty="0" smtClean="0">
                <a:solidFill>
                  <a:schemeClr val="accent6">
                    <a:lumMod val="75000"/>
                  </a:schemeClr>
                </a:solidFill>
              </a:rPr>
              <a:t>atoommassa</a:t>
            </a:r>
          </a:p>
        </p:txBody>
      </p:sp>
      <p:sp>
        <p:nvSpPr>
          <p:cNvPr id="19" name="Rectangle 18"/>
          <p:cNvSpPr/>
          <p:nvPr/>
        </p:nvSpPr>
        <p:spPr bwMode="auto">
          <a:xfrm>
            <a:off x="1632648" y="4992880"/>
            <a:ext cx="7010400" cy="152400"/>
          </a:xfrm>
          <a:prstGeom prst="rect">
            <a:avLst/>
          </a:prstGeom>
          <a:gradFill flip="none" rotWithShape="1">
            <a:gsLst>
              <a:gs pos="13000">
                <a:schemeClr val="accent6">
                  <a:lumMod val="40000"/>
                  <a:lumOff val="60000"/>
                  <a:alpha val="99000"/>
                </a:schemeClr>
              </a:gs>
              <a:gs pos="100000">
                <a:schemeClr val="accent6">
                  <a:lumMod val="20000"/>
                  <a:lumOff val="80000"/>
                  <a:alpha val="99000"/>
                </a:schemeClr>
              </a:gs>
            </a:gsLst>
            <a:lin ang="0" scaled="1"/>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Tree>
    <p:extLst>
      <p:ext uri="{BB962C8B-B14F-4D97-AF65-F5344CB8AC3E}">
        <p14:creationId xmlns:p14="http://schemas.microsoft.com/office/powerpoint/2010/main" val="1282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sz="2500">
                <a:solidFill>
                  <a:schemeClr val="tx2"/>
                </a:solidFill>
              </a:rPr>
              <a:t>Compatibiliteit CD, DVD, Blu Ray disc</a:t>
            </a:r>
            <a:endParaRPr lang="nl-NL" sz="2500">
              <a:solidFill>
                <a:schemeClr val="tx2"/>
              </a:solidFill>
            </a:endParaRPr>
          </a:p>
        </p:txBody>
      </p:sp>
      <p:sp>
        <p:nvSpPr>
          <p:cNvPr id="220163"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pic>
        <p:nvPicPr>
          <p:cNvPr id="220174" name="Picture 14"/>
          <p:cNvPicPr>
            <a:picLocks noChangeAspect="1" noChangeArrowheads="1"/>
          </p:cNvPicPr>
          <p:nvPr/>
        </p:nvPicPr>
        <p:blipFill>
          <a:blip r:embed="rId2"/>
          <a:srcRect/>
          <a:stretch>
            <a:fillRect/>
          </a:stretch>
        </p:blipFill>
        <p:spPr bwMode="auto">
          <a:xfrm>
            <a:off x="1733550" y="5514975"/>
            <a:ext cx="1835150" cy="1266825"/>
          </a:xfrm>
          <a:prstGeom prst="rect">
            <a:avLst/>
          </a:prstGeom>
          <a:noFill/>
          <a:ln w="9525">
            <a:noFill/>
            <a:miter lim="800000"/>
            <a:headEnd/>
            <a:tailEnd/>
          </a:ln>
          <a:effectLst/>
        </p:spPr>
      </p:pic>
      <p:pic>
        <p:nvPicPr>
          <p:cNvPr id="220175" name="Picture 15"/>
          <p:cNvPicPr>
            <a:picLocks noChangeAspect="1" noChangeArrowheads="1"/>
          </p:cNvPicPr>
          <p:nvPr/>
        </p:nvPicPr>
        <p:blipFill>
          <a:blip r:embed="rId3"/>
          <a:srcRect/>
          <a:stretch>
            <a:fillRect/>
          </a:stretch>
        </p:blipFill>
        <p:spPr bwMode="auto">
          <a:xfrm>
            <a:off x="3671888" y="5514975"/>
            <a:ext cx="1846262" cy="1266825"/>
          </a:xfrm>
          <a:prstGeom prst="rect">
            <a:avLst/>
          </a:prstGeom>
          <a:noFill/>
          <a:ln w="9525">
            <a:noFill/>
            <a:miter lim="800000"/>
            <a:headEnd/>
            <a:tailEnd/>
          </a:ln>
          <a:effectLst/>
        </p:spPr>
      </p:pic>
      <p:pic>
        <p:nvPicPr>
          <p:cNvPr id="220176" name="Picture 16"/>
          <p:cNvPicPr>
            <a:picLocks noChangeAspect="1" noChangeArrowheads="1"/>
          </p:cNvPicPr>
          <p:nvPr/>
        </p:nvPicPr>
        <p:blipFill>
          <a:blip r:embed="rId4"/>
          <a:srcRect/>
          <a:stretch>
            <a:fillRect/>
          </a:stretch>
        </p:blipFill>
        <p:spPr bwMode="auto">
          <a:xfrm>
            <a:off x="5616575" y="5514975"/>
            <a:ext cx="1884363" cy="1266825"/>
          </a:xfrm>
          <a:prstGeom prst="rect">
            <a:avLst/>
          </a:prstGeom>
          <a:noFill/>
          <a:ln w="9525">
            <a:noFill/>
            <a:miter lim="800000"/>
            <a:headEnd/>
            <a:tailEnd/>
          </a:ln>
          <a:effectLst/>
        </p:spPr>
      </p:pic>
      <p:pic>
        <p:nvPicPr>
          <p:cNvPr id="220177" name="Picture 17"/>
          <p:cNvPicPr>
            <a:picLocks noChangeAspect="1" noChangeArrowheads="1"/>
          </p:cNvPicPr>
          <p:nvPr/>
        </p:nvPicPr>
        <p:blipFill>
          <a:blip r:embed="rId5"/>
          <a:srcRect/>
          <a:stretch>
            <a:fillRect/>
          </a:stretch>
        </p:blipFill>
        <p:spPr bwMode="auto">
          <a:xfrm>
            <a:off x="990600" y="803275"/>
            <a:ext cx="6248400" cy="4483100"/>
          </a:xfrm>
          <a:prstGeom prst="rect">
            <a:avLst/>
          </a:prstGeom>
          <a:noFill/>
          <a:ln w="9525">
            <a:noFill/>
            <a:miter lim="800000"/>
            <a:headEnd/>
            <a:tailEnd/>
          </a:ln>
          <a:effectLst/>
        </p:spPr>
      </p:pic>
      <p:sp>
        <p:nvSpPr>
          <p:cNvPr id="220181" name="Rectangle 21"/>
          <p:cNvSpPr>
            <a:spLocks noChangeArrowheads="1"/>
          </p:cNvSpPr>
          <p:nvPr/>
        </p:nvSpPr>
        <p:spPr bwMode="auto">
          <a:xfrm>
            <a:off x="4383088" y="6477000"/>
            <a:ext cx="560387" cy="304800"/>
          </a:xfrm>
          <a:prstGeom prst="rect">
            <a:avLst/>
          </a:prstGeom>
          <a:solidFill>
            <a:schemeClr val="bg2"/>
          </a:solidFill>
          <a:ln w="9525">
            <a:noFill/>
            <a:miter lim="800000"/>
            <a:headEnd/>
            <a:tailEnd/>
          </a:ln>
          <a:effectLst/>
        </p:spPr>
        <p:txBody>
          <a:bodyPr wrap="none">
            <a:prstTxWarp prst="textNoShape">
              <a:avLst/>
            </a:prstTxWarp>
            <a:spAutoFit/>
          </a:bodyPr>
          <a:lstStyle/>
          <a:p>
            <a:r>
              <a:rPr lang="nl-NL" sz="1400">
                <a:solidFill>
                  <a:srgbClr val="FFFF99"/>
                </a:solidFill>
              </a:rPr>
              <a:t>DVD</a:t>
            </a:r>
          </a:p>
        </p:txBody>
      </p:sp>
      <p:sp>
        <p:nvSpPr>
          <p:cNvPr id="220182" name="Rectangle 22"/>
          <p:cNvSpPr>
            <a:spLocks noChangeArrowheads="1"/>
          </p:cNvSpPr>
          <p:nvPr/>
        </p:nvSpPr>
        <p:spPr bwMode="auto">
          <a:xfrm>
            <a:off x="6024563" y="6477000"/>
            <a:ext cx="806450" cy="304800"/>
          </a:xfrm>
          <a:prstGeom prst="rect">
            <a:avLst/>
          </a:prstGeom>
          <a:solidFill>
            <a:schemeClr val="bg2"/>
          </a:solidFill>
          <a:ln w="9525">
            <a:noFill/>
            <a:miter lim="800000"/>
            <a:headEnd/>
            <a:tailEnd/>
          </a:ln>
          <a:effectLst/>
        </p:spPr>
        <p:txBody>
          <a:bodyPr wrap="none">
            <a:prstTxWarp prst="textNoShape">
              <a:avLst/>
            </a:prstTxWarp>
            <a:spAutoFit/>
          </a:bodyPr>
          <a:lstStyle/>
          <a:p>
            <a:r>
              <a:rPr lang="nl-NL" sz="1400">
                <a:solidFill>
                  <a:srgbClr val="FFFF99"/>
                </a:solidFill>
              </a:rPr>
              <a:t>Blu Ray</a:t>
            </a:r>
          </a:p>
        </p:txBody>
      </p:sp>
      <p:sp>
        <p:nvSpPr>
          <p:cNvPr id="220183" name="Rectangle 23"/>
          <p:cNvSpPr>
            <a:spLocks noChangeArrowheads="1"/>
          </p:cNvSpPr>
          <p:nvPr/>
        </p:nvSpPr>
        <p:spPr bwMode="auto">
          <a:xfrm>
            <a:off x="2454275" y="6477000"/>
            <a:ext cx="441325" cy="304800"/>
          </a:xfrm>
          <a:prstGeom prst="rect">
            <a:avLst/>
          </a:prstGeom>
          <a:solidFill>
            <a:schemeClr val="bg2"/>
          </a:solidFill>
          <a:ln w="9525">
            <a:noFill/>
            <a:miter lim="800000"/>
            <a:headEnd/>
            <a:tailEnd/>
          </a:ln>
          <a:effectLst/>
        </p:spPr>
        <p:txBody>
          <a:bodyPr wrap="none">
            <a:prstTxWarp prst="textNoShape">
              <a:avLst/>
            </a:prstTxWarp>
            <a:spAutoFit/>
          </a:bodyPr>
          <a:lstStyle/>
          <a:p>
            <a:r>
              <a:rPr lang="nl-NL" sz="1400">
                <a:solidFill>
                  <a:srgbClr val="FFFF99"/>
                </a:solidFill>
              </a:rPr>
              <a:t>CD</a:t>
            </a:r>
          </a:p>
        </p:txBody>
      </p:sp>
      <p:sp>
        <p:nvSpPr>
          <p:cNvPr id="220184" name="Rectangle 24"/>
          <p:cNvSpPr>
            <a:spLocks noGrp="1" noChangeArrowheads="1"/>
          </p:cNvSpPr>
          <p:nvPr>
            <p:ph type="body" idx="1"/>
          </p:nvPr>
        </p:nvSpPr>
        <p:spPr/>
        <p:txBody>
          <a:bodyPr/>
          <a:lstStyle/>
          <a:p>
            <a:pPr>
              <a:buFontTx/>
              <a:buNone/>
            </a:pPr>
            <a:endParaRPr lang="nl-NL" sz="18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a:p>
            <a:pPr>
              <a:buFontTx/>
              <a:buNone/>
            </a:pPr>
            <a:endParaRPr lang="nl-NL" sz="1800" baseline="-25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Gemeten via afstand in kristalrooster       </a:t>
            </a:r>
            <a:r>
              <a:rPr lang="nl-NL" sz="1600" dirty="0" smtClean="0"/>
              <a:t>(</a:t>
            </a:r>
            <a:r>
              <a:rPr lang="nl-NL" sz="1600" dirty="0" smtClean="0">
                <a:sym typeface="Wingdings" panose="05000000000000000000" pitchFamily="2" charset="2"/>
              </a:rPr>
              <a:t> </a:t>
            </a:r>
            <a:r>
              <a:rPr lang="nl-NL" sz="1600" dirty="0" smtClean="0"/>
              <a:t>geen H, He, Ne, Ar, Kr, Xe, Rn)</a:t>
            </a:r>
            <a:endParaRPr lang="nl-NL" sz="2000" dirty="0" smtClean="0"/>
          </a:p>
          <a:p>
            <a:pPr algn="l"/>
            <a:r>
              <a:rPr lang="nl-NL" sz="2000" dirty="0" smtClean="0"/>
              <a:t>Hoofdgetal </a:t>
            </a:r>
            <a:r>
              <a:rPr lang="nl-NL" sz="2000" b="1" i="1" dirty="0" err="1" smtClean="0"/>
              <a:t>n</a:t>
            </a:r>
            <a:r>
              <a:rPr lang="nl-NL" sz="2000" dirty="0" smtClean="0"/>
              <a:t> is bepalend (in welke schil zit buitenste </a:t>
            </a:r>
            <a:r>
              <a:rPr lang="nl-NL" sz="2000" b="1" i="1" dirty="0" err="1" smtClean="0"/>
              <a:t>e</a:t>
            </a:r>
            <a:r>
              <a:rPr lang="nl-NL" sz="2000" baseline="30000" dirty="0" smtClean="0"/>
              <a:t>-</a:t>
            </a:r>
            <a:r>
              <a:rPr lang="nl-NL" sz="2000" dirty="0" smtClean="0"/>
              <a:t> ?)</a:t>
            </a:r>
          </a:p>
          <a:p>
            <a:pPr algn="l"/>
            <a:r>
              <a:rPr lang="nl-NL" sz="2000" dirty="0" smtClean="0"/>
              <a:t>Kleiner naarmate Z groter (alle </a:t>
            </a:r>
            <a:r>
              <a:rPr lang="nl-NL" sz="2000" b="1" i="1" dirty="0" err="1" smtClean="0"/>
              <a:t>e</a:t>
            </a:r>
            <a:r>
              <a:rPr lang="nl-NL" sz="2000" baseline="30000" dirty="0" smtClean="0"/>
              <a:t>-</a:t>
            </a:r>
            <a:r>
              <a:rPr lang="nl-NL" sz="2000" dirty="0" smtClean="0"/>
              <a:t> dichter bij de kern) </a:t>
            </a:r>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Atoomstraal</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762000" y="2032000"/>
            <a:ext cx="7010400" cy="4826000"/>
          </a:xfrm>
          <a:prstGeom prst="rect">
            <a:avLst/>
          </a:prstGeom>
        </p:spPr>
      </p:pic>
      <p:sp>
        <p:nvSpPr>
          <p:cNvPr id="8" name="Rectangle 7"/>
          <p:cNvSpPr/>
          <p:nvPr/>
        </p:nvSpPr>
        <p:spPr>
          <a:xfrm>
            <a:off x="2209800" y="5410200"/>
            <a:ext cx="325668" cy="369332"/>
          </a:xfrm>
          <a:prstGeom prst="rect">
            <a:avLst/>
          </a:prstGeom>
        </p:spPr>
        <p:txBody>
          <a:bodyPr wrap="none">
            <a:spAutoFit/>
          </a:bodyPr>
          <a:lstStyle/>
          <a:p>
            <a:pPr algn="l"/>
            <a:r>
              <a:rPr lang="nl-NL" sz="1800" dirty="0" smtClean="0">
                <a:solidFill>
                  <a:schemeClr val="accent6">
                    <a:lumMod val="75000"/>
                  </a:schemeClr>
                </a:solidFill>
              </a:rPr>
              <a:t>F</a:t>
            </a:r>
          </a:p>
        </p:txBody>
      </p:sp>
      <p:sp>
        <p:nvSpPr>
          <p:cNvPr id="9" name="Rectangle 8"/>
          <p:cNvSpPr/>
          <p:nvPr/>
        </p:nvSpPr>
        <p:spPr>
          <a:xfrm>
            <a:off x="2514600" y="4495800"/>
            <a:ext cx="402649" cy="369332"/>
          </a:xfrm>
          <a:prstGeom prst="rect">
            <a:avLst/>
          </a:prstGeom>
        </p:spPr>
        <p:txBody>
          <a:bodyPr wrap="none">
            <a:spAutoFit/>
          </a:bodyPr>
          <a:lstStyle/>
          <a:p>
            <a:pPr algn="l"/>
            <a:r>
              <a:rPr lang="nl-NL" sz="1800" dirty="0" smtClean="0">
                <a:solidFill>
                  <a:schemeClr val="accent6">
                    <a:lumMod val="75000"/>
                  </a:schemeClr>
                </a:solidFill>
              </a:rPr>
              <a:t>Cl</a:t>
            </a:r>
          </a:p>
        </p:txBody>
      </p:sp>
      <p:sp>
        <p:nvSpPr>
          <p:cNvPr id="10" name="Rectangle 9"/>
          <p:cNvSpPr/>
          <p:nvPr/>
        </p:nvSpPr>
        <p:spPr>
          <a:xfrm>
            <a:off x="3581400" y="4343400"/>
            <a:ext cx="415498" cy="369332"/>
          </a:xfrm>
          <a:prstGeom prst="rect">
            <a:avLst/>
          </a:prstGeom>
        </p:spPr>
        <p:txBody>
          <a:bodyPr wrap="none">
            <a:spAutoFit/>
          </a:bodyPr>
          <a:lstStyle/>
          <a:p>
            <a:pPr algn="l"/>
            <a:r>
              <a:rPr lang="nl-NL" sz="1800" dirty="0" smtClean="0">
                <a:solidFill>
                  <a:schemeClr val="accent6">
                    <a:lumMod val="75000"/>
                  </a:schemeClr>
                </a:solidFill>
              </a:rPr>
              <a:t>Br</a:t>
            </a:r>
          </a:p>
        </p:txBody>
      </p:sp>
      <p:sp>
        <p:nvSpPr>
          <p:cNvPr id="11" name="Rectangle 10"/>
          <p:cNvSpPr/>
          <p:nvPr/>
        </p:nvSpPr>
        <p:spPr>
          <a:xfrm>
            <a:off x="4724400" y="4191000"/>
            <a:ext cx="248799" cy="369332"/>
          </a:xfrm>
          <a:prstGeom prst="rect">
            <a:avLst/>
          </a:prstGeom>
        </p:spPr>
        <p:txBody>
          <a:bodyPr wrap="none">
            <a:spAutoFit/>
          </a:bodyPr>
          <a:lstStyle/>
          <a:p>
            <a:pPr algn="l"/>
            <a:r>
              <a:rPr lang="nl-NL" sz="1800" dirty="0" smtClean="0">
                <a:solidFill>
                  <a:schemeClr val="accent6">
                    <a:lumMod val="75000"/>
                  </a:schemeClr>
                </a:solidFill>
              </a:rPr>
              <a:t>I</a:t>
            </a:r>
          </a:p>
        </p:txBody>
      </p:sp>
      <p:sp>
        <p:nvSpPr>
          <p:cNvPr id="12" name="Rectangle 11"/>
          <p:cNvSpPr/>
          <p:nvPr/>
        </p:nvSpPr>
        <p:spPr>
          <a:xfrm>
            <a:off x="1143000" y="5257800"/>
            <a:ext cx="851690" cy="369332"/>
          </a:xfrm>
          <a:prstGeom prst="rect">
            <a:avLst/>
          </a:prstGeom>
          <a:solidFill>
            <a:srgbClr val="FFFFFF">
              <a:alpha val="69000"/>
            </a:srgbClr>
          </a:solidFill>
        </p:spPr>
        <p:txBody>
          <a:bodyPr wrap="none">
            <a:spAutoFit/>
          </a:bodyPr>
          <a:lstStyle/>
          <a:p>
            <a:pPr algn="l"/>
            <a:r>
              <a:rPr lang="nl-NL" sz="1800" dirty="0" err="1" smtClean="0">
                <a:solidFill>
                  <a:srgbClr val="660066"/>
                </a:solidFill>
              </a:rPr>
              <a:t>L-schil</a:t>
            </a:r>
            <a:endParaRPr lang="nl-NL" sz="1800" dirty="0" smtClean="0">
              <a:solidFill>
                <a:srgbClr val="660066"/>
              </a:solidFill>
            </a:endParaRPr>
          </a:p>
        </p:txBody>
      </p:sp>
      <p:sp>
        <p:nvSpPr>
          <p:cNvPr id="13" name="Rectangle 12"/>
          <p:cNvSpPr/>
          <p:nvPr/>
        </p:nvSpPr>
        <p:spPr>
          <a:xfrm>
            <a:off x="1676400" y="3135868"/>
            <a:ext cx="915598" cy="369332"/>
          </a:xfrm>
          <a:prstGeom prst="rect">
            <a:avLst/>
          </a:prstGeom>
        </p:spPr>
        <p:txBody>
          <a:bodyPr wrap="none">
            <a:spAutoFit/>
          </a:bodyPr>
          <a:lstStyle/>
          <a:p>
            <a:pPr algn="l"/>
            <a:r>
              <a:rPr lang="nl-NL" sz="1800" dirty="0" err="1" smtClean="0">
                <a:solidFill>
                  <a:srgbClr val="660066"/>
                </a:solidFill>
              </a:rPr>
              <a:t>M-schil</a:t>
            </a:r>
            <a:endParaRPr lang="nl-NL" sz="1800" dirty="0" smtClean="0">
              <a:solidFill>
                <a:srgbClr val="660066"/>
              </a:solidFill>
            </a:endParaRPr>
          </a:p>
        </p:txBody>
      </p:sp>
      <p:sp>
        <p:nvSpPr>
          <p:cNvPr id="14" name="Rectangle 13"/>
          <p:cNvSpPr/>
          <p:nvPr/>
        </p:nvSpPr>
        <p:spPr>
          <a:xfrm>
            <a:off x="2438400" y="2209800"/>
            <a:ext cx="890012" cy="646331"/>
          </a:xfrm>
          <a:prstGeom prst="rect">
            <a:avLst/>
          </a:prstGeom>
          <a:solidFill>
            <a:srgbClr val="FFFFFF">
              <a:alpha val="69000"/>
            </a:srgbClr>
          </a:solidFill>
        </p:spPr>
        <p:txBody>
          <a:bodyPr wrap="none">
            <a:spAutoFit/>
          </a:bodyPr>
          <a:lstStyle/>
          <a:p>
            <a:pPr algn="l"/>
            <a:r>
              <a:rPr lang="nl-NL" sz="1800" dirty="0" err="1" smtClean="0">
                <a:solidFill>
                  <a:srgbClr val="660066"/>
                </a:solidFill>
              </a:rPr>
              <a:t>N-schil</a:t>
            </a:r>
            <a:endParaRPr lang="nl-NL" sz="1800" dirty="0" smtClean="0">
              <a:solidFill>
                <a:srgbClr val="660066"/>
              </a:solidFill>
            </a:endParaRPr>
          </a:p>
          <a:p>
            <a:pPr algn="l"/>
            <a:r>
              <a:rPr lang="nl-NL" sz="1800" dirty="0" smtClean="0">
                <a:solidFill>
                  <a:srgbClr val="660066"/>
                </a:solidFill>
              </a:rPr>
              <a:t>(</a:t>
            </a:r>
            <a:r>
              <a:rPr lang="nl-NL" sz="1800" dirty="0" err="1" smtClean="0">
                <a:solidFill>
                  <a:srgbClr val="660066"/>
                </a:solidFill>
              </a:rPr>
              <a:t>n</a:t>
            </a:r>
            <a:r>
              <a:rPr lang="nl-NL" sz="1800" dirty="0" smtClean="0">
                <a:solidFill>
                  <a:srgbClr val="660066"/>
                </a:solidFill>
              </a:rPr>
              <a:t>=4)</a:t>
            </a:r>
          </a:p>
        </p:txBody>
      </p:sp>
    </p:spTree>
    <p:extLst>
      <p:ext uri="{BB962C8B-B14F-4D97-AF65-F5344CB8AC3E}">
        <p14:creationId xmlns:p14="http://schemas.microsoft.com/office/powerpoint/2010/main" val="1282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Hoofdgetal </a:t>
            </a:r>
            <a:r>
              <a:rPr lang="nl-NL" sz="2000" dirty="0" err="1" smtClean="0"/>
              <a:t>n</a:t>
            </a:r>
            <a:r>
              <a:rPr lang="nl-NL" sz="2000" dirty="0" smtClean="0"/>
              <a:t> is niet altijd bepalend</a:t>
            </a:r>
          </a:p>
          <a:p>
            <a:pPr algn="l"/>
            <a:r>
              <a:rPr lang="nl-NL" sz="2000" dirty="0" err="1" smtClean="0"/>
              <a:t>d-subschil</a:t>
            </a:r>
            <a:r>
              <a:rPr lang="nl-NL" sz="2000" dirty="0" smtClean="0"/>
              <a:t> en </a:t>
            </a:r>
            <a:r>
              <a:rPr lang="nl-NL" sz="2000" dirty="0" err="1" smtClean="0"/>
              <a:t>f-subschil</a:t>
            </a:r>
            <a:r>
              <a:rPr lang="nl-NL" sz="2000" dirty="0" smtClean="0"/>
              <a:t> hogere energie 						  dan volgende </a:t>
            </a:r>
            <a:r>
              <a:rPr lang="nl-NL" sz="2000" dirty="0" err="1" smtClean="0"/>
              <a:t>s-subschil</a:t>
            </a:r>
            <a:r>
              <a:rPr lang="nl-NL" sz="2000" dirty="0" smtClean="0"/>
              <a:t> </a:t>
            </a:r>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Volgorde vullen energieniveaus</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248400" y="697354"/>
            <a:ext cx="2667000" cy="6135245"/>
          </a:xfrm>
          <a:prstGeom prst="rect">
            <a:avLst/>
          </a:prstGeom>
        </p:spPr>
      </p:pic>
      <p:grpSp>
        <p:nvGrpSpPr>
          <p:cNvPr id="28" name="Group 27"/>
          <p:cNvGrpSpPr/>
          <p:nvPr/>
        </p:nvGrpSpPr>
        <p:grpSpPr>
          <a:xfrm>
            <a:off x="228989" y="2420888"/>
            <a:ext cx="5647928" cy="3573016"/>
            <a:chOff x="76200" y="1130736"/>
            <a:chExt cx="8904868" cy="5727264"/>
          </a:xfrm>
        </p:grpSpPr>
        <p:pic>
          <p:nvPicPr>
            <p:cNvPr id="17" name="Picture 16"/>
            <p:cNvPicPr>
              <a:picLocks noChangeAspect="1"/>
            </p:cNvPicPr>
            <p:nvPr/>
          </p:nvPicPr>
          <p:blipFill>
            <a:blip r:embed="rId4"/>
            <a:stretch>
              <a:fillRect/>
            </a:stretch>
          </p:blipFill>
          <p:spPr>
            <a:xfrm>
              <a:off x="533400" y="1246159"/>
              <a:ext cx="7772400" cy="5611841"/>
            </a:xfrm>
            <a:prstGeom prst="rect">
              <a:avLst/>
            </a:prstGeom>
          </p:spPr>
        </p:pic>
        <p:sp>
          <p:nvSpPr>
            <p:cNvPr id="18" name="Rectangle 17"/>
            <p:cNvSpPr/>
            <p:nvPr/>
          </p:nvSpPr>
          <p:spPr>
            <a:xfrm>
              <a:off x="76200" y="1130736"/>
              <a:ext cx="1339279" cy="369332"/>
            </a:xfrm>
            <a:prstGeom prst="rect">
              <a:avLst/>
            </a:prstGeom>
          </p:spPr>
          <p:txBody>
            <a:bodyPr wrap="none">
              <a:spAutoFit/>
            </a:bodyPr>
            <a:lstStyle/>
            <a:p>
              <a:pPr algn="l"/>
              <a:r>
                <a:rPr lang="nl-NL" sz="1800" dirty="0" smtClean="0">
                  <a:solidFill>
                    <a:schemeClr val="accent6">
                      <a:lumMod val="75000"/>
                    </a:schemeClr>
                  </a:solidFill>
                </a:rPr>
                <a:t>3s-subschil</a:t>
              </a:r>
            </a:p>
          </p:txBody>
        </p:sp>
        <p:sp>
          <p:nvSpPr>
            <p:cNvPr id="19" name="Rectangle 18"/>
            <p:cNvSpPr/>
            <p:nvPr/>
          </p:nvSpPr>
          <p:spPr>
            <a:xfrm>
              <a:off x="7935332" y="1246159"/>
              <a:ext cx="980068" cy="369332"/>
            </a:xfrm>
            <a:prstGeom prst="rect">
              <a:avLst/>
            </a:prstGeom>
          </p:spPr>
          <p:txBody>
            <a:bodyPr wrap="none">
              <a:spAutoFit/>
            </a:bodyPr>
            <a:lstStyle/>
            <a:p>
              <a:pPr algn="l"/>
              <a:r>
                <a:rPr lang="nl-NL" sz="1800" dirty="0" smtClean="0">
                  <a:solidFill>
                    <a:schemeClr val="accent6">
                      <a:lumMod val="75000"/>
                    </a:schemeClr>
                  </a:solidFill>
                </a:rPr>
                <a:t>3p-schil</a:t>
              </a:r>
            </a:p>
          </p:txBody>
        </p:sp>
        <p:sp>
          <p:nvSpPr>
            <p:cNvPr id="20" name="Rectangle 19"/>
            <p:cNvSpPr/>
            <p:nvPr/>
          </p:nvSpPr>
          <p:spPr>
            <a:xfrm>
              <a:off x="8001000" y="3993252"/>
              <a:ext cx="980068" cy="369332"/>
            </a:xfrm>
            <a:prstGeom prst="rect">
              <a:avLst/>
            </a:prstGeom>
          </p:spPr>
          <p:txBody>
            <a:bodyPr wrap="none">
              <a:spAutoFit/>
            </a:bodyPr>
            <a:lstStyle/>
            <a:p>
              <a:pPr algn="l"/>
              <a:r>
                <a:rPr lang="nl-NL" sz="1800" dirty="0" smtClean="0">
                  <a:solidFill>
                    <a:schemeClr val="accent6">
                      <a:lumMod val="75000"/>
                    </a:schemeClr>
                  </a:solidFill>
                </a:rPr>
                <a:t>3d-schil</a:t>
              </a:r>
            </a:p>
          </p:txBody>
        </p:sp>
        <p:cxnSp>
          <p:nvCxnSpPr>
            <p:cNvPr id="21" name="Straight Arrow Connector 20"/>
            <p:cNvCxnSpPr/>
            <p:nvPr/>
          </p:nvCxnSpPr>
          <p:spPr bwMode="auto">
            <a:xfrm rot="5400000">
              <a:off x="7886700" y="1790700"/>
              <a:ext cx="228600" cy="1524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p:nvPr/>
          </p:nvCxnSpPr>
          <p:spPr bwMode="auto">
            <a:xfrm rot="10800000" flipV="1">
              <a:off x="5638800" y="1676400"/>
              <a:ext cx="2286000" cy="3048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22"/>
            <p:cNvCxnSpPr/>
            <p:nvPr/>
          </p:nvCxnSpPr>
          <p:spPr bwMode="auto">
            <a:xfrm rot="5400000">
              <a:off x="7886699" y="4533900"/>
              <a:ext cx="228600" cy="1524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23"/>
            <p:cNvCxnSpPr/>
            <p:nvPr/>
          </p:nvCxnSpPr>
          <p:spPr bwMode="auto">
            <a:xfrm rot="10800000" flipV="1">
              <a:off x="5562604" y="4318000"/>
              <a:ext cx="2463797" cy="330198"/>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24"/>
            <p:cNvCxnSpPr/>
            <p:nvPr/>
          </p:nvCxnSpPr>
          <p:spPr bwMode="auto">
            <a:xfrm rot="10800000" flipV="1">
              <a:off x="2667002" y="4267200"/>
              <a:ext cx="5181598" cy="381000"/>
            </a:xfrm>
            <a:prstGeom prst="straightConnector1">
              <a:avLst/>
            </a:prstGeom>
            <a:ln>
              <a:solidFill>
                <a:schemeClr val="accent6">
                  <a:lumMod val="7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28213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Maximaal voor edelgassen (volledig gevulde schil)</a:t>
            </a:r>
          </a:p>
          <a:p>
            <a:pPr algn="l"/>
            <a:r>
              <a:rPr lang="nl-NL" sz="2000" dirty="0" smtClean="0"/>
              <a:t>Hoger naarmate Z groter (alle </a:t>
            </a:r>
            <a:r>
              <a:rPr lang="nl-NL" sz="2000" b="1" i="1" dirty="0" smtClean="0"/>
              <a:t>e</a:t>
            </a:r>
            <a:r>
              <a:rPr lang="nl-NL" sz="2000" baseline="30000" dirty="0" smtClean="0"/>
              <a:t>-</a:t>
            </a:r>
            <a:r>
              <a:rPr lang="nl-NL" sz="2000" dirty="0" smtClean="0"/>
              <a:t> sterker aangetrokken tot de kern) </a:t>
            </a:r>
          </a:p>
          <a:p>
            <a:pPr algn="l"/>
            <a:r>
              <a:rPr lang="nl-NL" sz="2000" dirty="0" smtClean="0"/>
              <a:t>Lager voor </a:t>
            </a:r>
            <a:r>
              <a:rPr lang="nl-NL" sz="2000" dirty="0" err="1" smtClean="0"/>
              <a:t>s-subschil</a:t>
            </a:r>
            <a:r>
              <a:rPr lang="nl-NL" sz="2000" dirty="0" smtClean="0"/>
              <a:t> (</a:t>
            </a:r>
            <a:r>
              <a:rPr lang="nl-NL" sz="2000" b="1" i="1" dirty="0" err="1" smtClean="0"/>
              <a:t>e</a:t>
            </a:r>
            <a:r>
              <a:rPr lang="nl-NL" sz="2000" baseline="30000" dirty="0" smtClean="0"/>
              <a:t>-</a:t>
            </a:r>
            <a:r>
              <a:rPr lang="nl-NL" sz="2000" dirty="0" smtClean="0"/>
              <a:t> vaak ver van de kern, rest lading afgeschermd 						           door overige </a:t>
            </a:r>
            <a:r>
              <a:rPr lang="nl-NL" sz="2000" b="1" i="1" dirty="0" err="1" smtClean="0"/>
              <a:t>e</a:t>
            </a:r>
            <a:r>
              <a:rPr lang="nl-NL" sz="2000" baseline="30000" dirty="0" err="1" smtClean="0"/>
              <a:t>-</a:t>
            </a:r>
            <a:r>
              <a:rPr lang="nl-NL" sz="2000" dirty="0" smtClean="0"/>
              <a:t>)</a:t>
            </a: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Ionisatie-energie</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762000" y="2120900"/>
            <a:ext cx="6985000" cy="4737100"/>
          </a:xfrm>
          <a:prstGeom prst="rect">
            <a:avLst/>
          </a:prstGeom>
        </p:spPr>
      </p:pic>
    </p:spTree>
    <p:extLst>
      <p:ext uri="{BB962C8B-B14F-4D97-AF65-F5344CB8AC3E}">
        <p14:creationId xmlns:p14="http://schemas.microsoft.com/office/powerpoint/2010/main" val="1282130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Gevulde </a:t>
            </a:r>
            <a:r>
              <a:rPr lang="nl-NL" sz="2000" dirty="0" err="1" smtClean="0"/>
              <a:t>d-subschil</a:t>
            </a:r>
            <a:r>
              <a:rPr lang="nl-NL" sz="2000" dirty="0" smtClean="0"/>
              <a:t> (zelfs halfgevuld) is stabieler dan gevulde </a:t>
            </a:r>
            <a:r>
              <a:rPr lang="nl-NL" sz="2000" dirty="0" err="1" smtClean="0"/>
              <a:t>s-schil</a:t>
            </a:r>
            <a:r>
              <a:rPr lang="nl-NL" sz="2000" dirty="0" smtClean="0"/>
              <a:t>;  Bij Cu, Ag en Au gaat het </a:t>
            </a:r>
            <a:r>
              <a:rPr lang="nl-NL" sz="2000" b="1" i="1" dirty="0" err="1" smtClean="0"/>
              <a:t>e</a:t>
            </a:r>
            <a:r>
              <a:rPr lang="nl-NL" sz="2000" baseline="30000" dirty="0" smtClean="0"/>
              <a:t>-</a:t>
            </a:r>
            <a:r>
              <a:rPr lang="nl-NL" sz="2000" dirty="0" smtClean="0"/>
              <a:t> uit de </a:t>
            </a:r>
            <a:r>
              <a:rPr lang="nl-NL" sz="2000" dirty="0" err="1" smtClean="0"/>
              <a:t>s-schil</a:t>
            </a:r>
            <a:r>
              <a:rPr lang="nl-NL" sz="2000" dirty="0" smtClean="0"/>
              <a:t> naar de </a:t>
            </a:r>
            <a:r>
              <a:rPr lang="nl-NL" sz="2000" dirty="0" err="1" smtClean="0"/>
              <a:t>d-schil</a:t>
            </a:r>
            <a:r>
              <a:rPr lang="nl-NL" sz="2000" dirty="0" smtClean="0"/>
              <a:t>, overgebleven </a:t>
            </a:r>
            <a:r>
              <a:rPr lang="nl-NL" sz="2000" b="1" i="1" dirty="0" err="1" smtClean="0"/>
              <a:t>e</a:t>
            </a:r>
            <a:r>
              <a:rPr lang="nl-NL" sz="2000" baseline="30000" dirty="0" smtClean="0"/>
              <a:t>-</a:t>
            </a:r>
            <a:r>
              <a:rPr lang="nl-NL" sz="2000" dirty="0" smtClean="0"/>
              <a:t> in </a:t>
            </a:r>
            <a:r>
              <a:rPr lang="nl-NL" sz="2000" dirty="0" err="1" smtClean="0"/>
              <a:t>s-subschil</a:t>
            </a:r>
            <a:r>
              <a:rPr lang="nl-NL" sz="2000" dirty="0" smtClean="0"/>
              <a:t> is erg los gebonden (en locatie vaak ver van de kern)</a:t>
            </a: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smtClean="0">
                <a:solidFill>
                  <a:schemeClr val="tx2"/>
                </a:solidFill>
              </a:rPr>
              <a:t>Soortelijke weerstand (elektrisch)</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762000" y="1981200"/>
            <a:ext cx="7226300" cy="4686300"/>
          </a:xfrm>
          <a:prstGeom prst="rect">
            <a:avLst/>
          </a:prstGeom>
        </p:spPr>
      </p:pic>
      <p:sp>
        <p:nvSpPr>
          <p:cNvPr id="7" name="Rectangle 6"/>
          <p:cNvSpPr/>
          <p:nvPr/>
        </p:nvSpPr>
        <p:spPr>
          <a:xfrm>
            <a:off x="1828800" y="4419600"/>
            <a:ext cx="364328" cy="369332"/>
          </a:xfrm>
          <a:prstGeom prst="rect">
            <a:avLst/>
          </a:prstGeom>
        </p:spPr>
        <p:txBody>
          <a:bodyPr wrap="none">
            <a:spAutoFit/>
          </a:bodyPr>
          <a:lstStyle/>
          <a:p>
            <a:pPr algn="l"/>
            <a:r>
              <a:rPr lang="nl-NL" sz="1800" dirty="0" smtClean="0">
                <a:solidFill>
                  <a:schemeClr val="accent6">
                    <a:lumMod val="75000"/>
                  </a:schemeClr>
                </a:solidFill>
              </a:rPr>
              <a:t>Li</a:t>
            </a:r>
          </a:p>
        </p:txBody>
      </p:sp>
      <p:sp>
        <p:nvSpPr>
          <p:cNvPr id="8" name="Rectangle 7"/>
          <p:cNvSpPr/>
          <p:nvPr/>
        </p:nvSpPr>
        <p:spPr>
          <a:xfrm>
            <a:off x="2133600" y="4736068"/>
            <a:ext cx="479744" cy="369332"/>
          </a:xfrm>
          <a:prstGeom prst="rect">
            <a:avLst/>
          </a:prstGeom>
        </p:spPr>
        <p:txBody>
          <a:bodyPr wrap="none">
            <a:spAutoFit/>
          </a:bodyPr>
          <a:lstStyle/>
          <a:p>
            <a:pPr algn="l"/>
            <a:r>
              <a:rPr lang="nl-NL" sz="1800" dirty="0" smtClean="0">
                <a:solidFill>
                  <a:schemeClr val="accent6">
                    <a:lumMod val="75000"/>
                  </a:schemeClr>
                </a:solidFill>
              </a:rPr>
              <a:t>Na</a:t>
            </a:r>
          </a:p>
        </p:txBody>
      </p:sp>
      <p:sp>
        <p:nvSpPr>
          <p:cNvPr id="9" name="Rectangle 8"/>
          <p:cNvSpPr/>
          <p:nvPr/>
        </p:nvSpPr>
        <p:spPr>
          <a:xfrm>
            <a:off x="2438400" y="5345668"/>
            <a:ext cx="402737" cy="369332"/>
          </a:xfrm>
          <a:prstGeom prst="rect">
            <a:avLst/>
          </a:prstGeom>
        </p:spPr>
        <p:txBody>
          <a:bodyPr wrap="none">
            <a:spAutoFit/>
          </a:bodyPr>
          <a:lstStyle/>
          <a:p>
            <a:pPr algn="l"/>
            <a:r>
              <a:rPr lang="nl-NL" sz="1800" dirty="0" smtClean="0">
                <a:solidFill>
                  <a:schemeClr val="accent6">
                    <a:lumMod val="75000"/>
                  </a:schemeClr>
                </a:solidFill>
              </a:rPr>
              <a:t>Al</a:t>
            </a:r>
          </a:p>
        </p:txBody>
      </p:sp>
      <p:sp>
        <p:nvSpPr>
          <p:cNvPr id="10" name="Rectangle 9"/>
          <p:cNvSpPr/>
          <p:nvPr/>
        </p:nvSpPr>
        <p:spPr>
          <a:xfrm>
            <a:off x="2698270" y="3651955"/>
            <a:ext cx="394660" cy="307777"/>
          </a:xfrm>
          <a:prstGeom prst="rect">
            <a:avLst/>
          </a:prstGeom>
        </p:spPr>
        <p:txBody>
          <a:bodyPr wrap="none">
            <a:spAutoFit/>
          </a:bodyPr>
          <a:lstStyle/>
          <a:p>
            <a:pPr algn="l"/>
            <a:r>
              <a:rPr lang="nl-NL" sz="1400" dirty="0" smtClean="0">
                <a:solidFill>
                  <a:schemeClr val="accent6">
                    <a:lumMod val="75000"/>
                  </a:schemeClr>
                </a:solidFill>
              </a:rPr>
              <a:t>Sc</a:t>
            </a:r>
          </a:p>
        </p:txBody>
      </p:sp>
      <p:sp>
        <p:nvSpPr>
          <p:cNvPr id="11" name="Rectangle 10"/>
          <p:cNvSpPr/>
          <p:nvPr/>
        </p:nvSpPr>
        <p:spPr>
          <a:xfrm>
            <a:off x="2633171" y="4583668"/>
            <a:ext cx="338629" cy="369332"/>
          </a:xfrm>
          <a:prstGeom prst="rect">
            <a:avLst/>
          </a:prstGeom>
        </p:spPr>
        <p:txBody>
          <a:bodyPr wrap="none">
            <a:spAutoFit/>
          </a:bodyPr>
          <a:lstStyle/>
          <a:p>
            <a:pPr algn="l"/>
            <a:r>
              <a:rPr lang="nl-NL" sz="1800" dirty="0" smtClean="0">
                <a:solidFill>
                  <a:schemeClr val="accent6">
                    <a:lumMod val="75000"/>
                  </a:schemeClr>
                </a:solidFill>
              </a:rPr>
              <a:t>K</a:t>
            </a:r>
          </a:p>
        </p:txBody>
      </p:sp>
      <p:sp>
        <p:nvSpPr>
          <p:cNvPr id="12" name="Rectangle 11"/>
          <p:cNvSpPr/>
          <p:nvPr/>
        </p:nvSpPr>
        <p:spPr>
          <a:xfrm>
            <a:off x="2936556" y="4557236"/>
            <a:ext cx="395002" cy="307777"/>
          </a:xfrm>
          <a:prstGeom prst="rect">
            <a:avLst/>
          </a:prstGeom>
        </p:spPr>
        <p:txBody>
          <a:bodyPr wrap="square">
            <a:spAutoFit/>
          </a:bodyPr>
          <a:lstStyle/>
          <a:p>
            <a:pPr algn="l"/>
            <a:r>
              <a:rPr lang="nl-NL" sz="1400" dirty="0" smtClean="0">
                <a:solidFill>
                  <a:schemeClr val="accent6">
                    <a:lumMod val="75000"/>
                  </a:schemeClr>
                </a:solidFill>
              </a:rPr>
              <a:t>Cr</a:t>
            </a:r>
          </a:p>
        </p:txBody>
      </p:sp>
      <p:sp>
        <p:nvSpPr>
          <p:cNvPr id="13" name="Rectangle 12"/>
          <p:cNvSpPr/>
          <p:nvPr/>
        </p:nvSpPr>
        <p:spPr>
          <a:xfrm>
            <a:off x="2686789" y="5198534"/>
            <a:ext cx="479744" cy="369332"/>
          </a:xfrm>
          <a:prstGeom prst="rect">
            <a:avLst/>
          </a:prstGeom>
        </p:spPr>
        <p:txBody>
          <a:bodyPr wrap="none">
            <a:spAutoFit/>
          </a:bodyPr>
          <a:lstStyle/>
          <a:p>
            <a:pPr algn="l"/>
            <a:r>
              <a:rPr lang="nl-NL" sz="1800" dirty="0" smtClean="0">
                <a:solidFill>
                  <a:schemeClr val="accent6">
                    <a:lumMod val="75000"/>
                  </a:schemeClr>
                </a:solidFill>
              </a:rPr>
              <a:t>Ca</a:t>
            </a:r>
          </a:p>
        </p:txBody>
      </p:sp>
      <p:sp>
        <p:nvSpPr>
          <p:cNvPr id="14" name="Rectangle 13"/>
          <p:cNvSpPr/>
          <p:nvPr/>
        </p:nvSpPr>
        <p:spPr>
          <a:xfrm>
            <a:off x="3333268" y="4239855"/>
            <a:ext cx="423514" cy="307777"/>
          </a:xfrm>
          <a:prstGeom prst="rect">
            <a:avLst/>
          </a:prstGeom>
        </p:spPr>
        <p:txBody>
          <a:bodyPr wrap="none">
            <a:spAutoFit/>
          </a:bodyPr>
          <a:lstStyle/>
          <a:p>
            <a:pPr algn="l"/>
            <a:r>
              <a:rPr lang="nl-NL" sz="1400" dirty="0" smtClean="0">
                <a:solidFill>
                  <a:schemeClr val="accent6">
                    <a:lumMod val="75000"/>
                  </a:schemeClr>
                </a:solidFill>
              </a:rPr>
              <a:t>Ga</a:t>
            </a:r>
          </a:p>
        </p:txBody>
      </p:sp>
      <p:sp>
        <p:nvSpPr>
          <p:cNvPr id="15" name="Rectangle 14"/>
          <p:cNvSpPr/>
          <p:nvPr/>
        </p:nvSpPr>
        <p:spPr>
          <a:xfrm>
            <a:off x="4854256" y="4267200"/>
            <a:ext cx="479744" cy="307777"/>
          </a:xfrm>
          <a:prstGeom prst="rect">
            <a:avLst/>
          </a:prstGeom>
        </p:spPr>
        <p:txBody>
          <a:bodyPr wrap="square">
            <a:spAutoFit/>
          </a:bodyPr>
          <a:lstStyle/>
          <a:p>
            <a:pPr algn="l"/>
            <a:r>
              <a:rPr lang="nl-NL" sz="1400" dirty="0" smtClean="0">
                <a:solidFill>
                  <a:schemeClr val="accent6">
                    <a:lumMod val="75000"/>
                  </a:schemeClr>
                </a:solidFill>
              </a:rPr>
              <a:t>Cs</a:t>
            </a:r>
          </a:p>
        </p:txBody>
      </p:sp>
      <p:sp>
        <p:nvSpPr>
          <p:cNvPr id="16" name="Rectangle 15"/>
          <p:cNvSpPr/>
          <p:nvPr/>
        </p:nvSpPr>
        <p:spPr>
          <a:xfrm>
            <a:off x="6048736" y="3239264"/>
            <a:ext cx="380232" cy="276999"/>
          </a:xfrm>
          <a:prstGeom prst="rect">
            <a:avLst/>
          </a:prstGeom>
          <a:solidFill>
            <a:schemeClr val="bg1">
              <a:alpha val="66000"/>
            </a:schemeClr>
          </a:solidFill>
        </p:spPr>
        <p:txBody>
          <a:bodyPr wrap="none">
            <a:spAutoFit/>
          </a:bodyPr>
          <a:lstStyle/>
          <a:p>
            <a:pPr algn="l"/>
            <a:r>
              <a:rPr lang="nl-NL" sz="1200" dirty="0" smtClean="0">
                <a:solidFill>
                  <a:schemeClr val="accent6">
                    <a:lumMod val="75000"/>
                  </a:schemeClr>
                </a:solidFill>
              </a:rPr>
              <a:t>Hg</a:t>
            </a:r>
          </a:p>
        </p:txBody>
      </p:sp>
      <p:sp>
        <p:nvSpPr>
          <p:cNvPr id="17" name="Rectangle 16"/>
          <p:cNvSpPr/>
          <p:nvPr/>
        </p:nvSpPr>
        <p:spPr>
          <a:xfrm>
            <a:off x="6934200" y="4114800"/>
            <a:ext cx="479744" cy="369332"/>
          </a:xfrm>
          <a:prstGeom prst="rect">
            <a:avLst/>
          </a:prstGeom>
        </p:spPr>
        <p:txBody>
          <a:bodyPr wrap="square">
            <a:spAutoFit/>
          </a:bodyPr>
          <a:lstStyle/>
          <a:p>
            <a:pPr algn="l"/>
            <a:r>
              <a:rPr lang="nl-NL" sz="1800" dirty="0" smtClean="0">
                <a:solidFill>
                  <a:schemeClr val="accent6">
                    <a:lumMod val="75000"/>
                  </a:schemeClr>
                </a:solidFill>
              </a:rPr>
              <a:t>U</a:t>
            </a:r>
          </a:p>
        </p:txBody>
      </p:sp>
    </p:spTree>
    <p:extLst>
      <p:ext uri="{BB962C8B-B14F-4D97-AF65-F5344CB8AC3E}">
        <p14:creationId xmlns:p14="http://schemas.microsoft.com/office/powerpoint/2010/main" val="1282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animBg="1"/>
      <p:bldP spid="17"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H:\My Documents\Templates\Blank Presentation.pot</Template>
  <TotalTime>0</TotalTime>
  <Words>5116</Words>
  <Application>Microsoft Office PowerPoint</Application>
  <PresentationFormat>Diavoorstelling (4:3)</PresentationFormat>
  <Paragraphs>713</Paragraphs>
  <Slides>50</Slides>
  <Notes>36</Notes>
  <HiddenSlides>0</HiddenSlides>
  <MMClips>0</MMClips>
  <ScaleCrop>false</ScaleCrop>
  <HeadingPairs>
    <vt:vector size="8" baseType="variant">
      <vt:variant>
        <vt:lpstr>Gebruikte lettertypen</vt:lpstr>
      </vt:variant>
      <vt:variant>
        <vt:i4>10</vt:i4>
      </vt:variant>
      <vt:variant>
        <vt:lpstr>Thema</vt:lpstr>
      </vt:variant>
      <vt:variant>
        <vt:i4>3</vt:i4>
      </vt:variant>
      <vt:variant>
        <vt:lpstr>Ingesloten OLE-bronprogramma's</vt:lpstr>
      </vt:variant>
      <vt:variant>
        <vt:i4>1</vt:i4>
      </vt:variant>
      <vt:variant>
        <vt:lpstr>Diatitels</vt:lpstr>
      </vt:variant>
      <vt:variant>
        <vt:i4>50</vt:i4>
      </vt:variant>
    </vt:vector>
  </HeadingPairs>
  <TitlesOfParts>
    <vt:vector size="64" baseType="lpstr">
      <vt:lpstr>ＭＳ Ｐゴシック</vt:lpstr>
      <vt:lpstr>Arial</vt:lpstr>
      <vt:lpstr>Brush Script MT Italic</vt:lpstr>
      <vt:lpstr>Calibri</vt:lpstr>
      <vt:lpstr>Courier New</vt:lpstr>
      <vt:lpstr>Symbol</vt:lpstr>
      <vt:lpstr>Times</vt:lpstr>
      <vt:lpstr>Times New Roman</vt:lpstr>
      <vt:lpstr>Verdana</vt:lpstr>
      <vt:lpstr>Wingdings</vt:lpstr>
      <vt:lpstr>Blank Presentation</vt:lpstr>
      <vt:lpstr>Default Design</vt:lpstr>
      <vt:lpstr>3_Default Design</vt:lpstr>
      <vt:lpstr>Equation</vt:lpstr>
      <vt:lpstr>Vastestoffysica II</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39.6 X-Ray Spectra and Atomic Number</vt:lpstr>
      <vt:lpstr>39.6 X-Ray Spectra and Atomic Number</vt:lpstr>
      <vt:lpstr>39.6 X-Ray Spectra and Atomic Number</vt:lpstr>
      <vt:lpstr>39.6 X-Ray Spectra and Atomic Number</vt:lpstr>
      <vt:lpstr>39.6 X-Ray Spectra and Atomic Number</vt:lpstr>
      <vt:lpstr>39.6 X-Ray Spectra and Atomic Number</vt:lpstr>
      <vt:lpstr>39.2 Hydrogen Atom: Schrödinger Equation and Quantum Numbers</vt:lpstr>
      <vt:lpstr>39.8 Fluorescence and Phosphorescence</vt:lpstr>
      <vt:lpstr>39.8 Fluorescence and Phosphorescence</vt:lpstr>
      <vt:lpstr>39.8 Fluorescence </vt:lpstr>
      <vt:lpstr>39.8 Phosphorescence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39.9 Lasers</vt:lpstr>
      <vt:lpstr>PowerPoint-presentatie</vt:lpstr>
      <vt:lpstr>PowerPoint-presentatie</vt:lpstr>
      <vt:lpstr>39.9 Laser transitions</vt:lpstr>
      <vt:lpstr>39.9 Laser transitions</vt:lpstr>
      <vt:lpstr>39.9 Lasers</vt:lpstr>
      <vt:lpstr>39.9 Lasers</vt:lpstr>
      <vt:lpstr>PowerPoint-presentatie</vt:lpstr>
      <vt:lpstr>PowerPoint-presentatie</vt:lpstr>
      <vt:lpstr>PowerPoint-presentatie</vt:lpstr>
      <vt:lpstr>PowerPoint-presentatie</vt:lpstr>
      <vt:lpstr>PowerPoint-presentatie</vt:lpstr>
    </vt:vector>
  </TitlesOfParts>
  <Company>Philips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bloms</dc:creator>
  <cp:lastModifiedBy>Blom,Saskia S.M.P.</cp:lastModifiedBy>
  <cp:revision>517</cp:revision>
  <cp:lastPrinted>2012-04-24T10:41:35Z</cp:lastPrinted>
  <dcterms:created xsi:type="dcterms:W3CDTF">2016-04-25T21:10:57Z</dcterms:created>
  <dcterms:modified xsi:type="dcterms:W3CDTF">2018-04-23T12:00:03Z</dcterms:modified>
</cp:coreProperties>
</file>